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0"/>
  </p:notesMasterIdLst>
  <p:handoutMasterIdLst>
    <p:handoutMasterId r:id="rId31"/>
  </p:handoutMasterIdLst>
  <p:sldIdLst>
    <p:sldId id="334" r:id="rId2"/>
    <p:sldId id="306" r:id="rId3"/>
    <p:sldId id="258" r:id="rId4"/>
    <p:sldId id="336" r:id="rId5"/>
    <p:sldId id="260" r:id="rId6"/>
    <p:sldId id="362" r:id="rId7"/>
    <p:sldId id="365" r:id="rId8"/>
    <p:sldId id="366" r:id="rId9"/>
    <p:sldId id="368" r:id="rId10"/>
    <p:sldId id="369" r:id="rId11"/>
    <p:sldId id="370" r:id="rId12"/>
    <p:sldId id="371" r:id="rId13"/>
    <p:sldId id="372" r:id="rId14"/>
    <p:sldId id="373" r:id="rId15"/>
    <p:sldId id="374" r:id="rId16"/>
    <p:sldId id="375" r:id="rId17"/>
    <p:sldId id="380" r:id="rId18"/>
    <p:sldId id="376" r:id="rId19"/>
    <p:sldId id="377" r:id="rId20"/>
    <p:sldId id="378" r:id="rId21"/>
    <p:sldId id="379" r:id="rId22"/>
    <p:sldId id="381" r:id="rId23"/>
    <p:sldId id="382" r:id="rId24"/>
    <p:sldId id="383" r:id="rId25"/>
    <p:sldId id="384" r:id="rId26"/>
    <p:sldId id="385" r:id="rId27"/>
    <p:sldId id="386" r:id="rId28"/>
    <p:sldId id="387" r:id="rId29"/>
  </p:sldIdLst>
  <p:sldSz cx="9144000" cy="6858000" type="screen4x3"/>
  <p:notesSz cx="6851650" cy="9747250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P/uHZEG1nr3J4rh3lwAFNg==" hashData="OEZAyaAON7zHtI+CqDqjvJoUK8s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000"/>
    <a:srgbClr val="0066FF"/>
    <a:srgbClr val="000000"/>
    <a:srgbClr val="333300"/>
    <a:srgbClr val="996600"/>
    <a:srgbClr val="666699"/>
    <a:srgbClr val="00CC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538" autoAdjust="0"/>
    <p:restoredTop sz="94660"/>
  </p:normalViewPr>
  <p:slideViewPr>
    <p:cSldViewPr>
      <p:cViewPr>
        <p:scale>
          <a:sx n="66" d="100"/>
          <a:sy n="66" d="100"/>
        </p:scale>
        <p:origin x="-2142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4"/>
    </p:cViewPr>
  </p:sorterViewPr>
  <p:notesViewPr>
    <p:cSldViewPr>
      <p:cViewPr varScale="1">
        <p:scale>
          <a:sx n="54" d="100"/>
          <a:sy n="54" d="100"/>
        </p:scale>
        <p:origin x="-1860" y="-90"/>
      </p:cViewPr>
      <p:guideLst>
        <p:guide orient="horz" pos="3070"/>
        <p:guide pos="215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862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u="none" smtClean="0"/>
            </a:lvl1pPr>
          </a:lstStyle>
          <a:p>
            <a:pPr>
              <a:defRPr/>
            </a:pPr>
            <a:endParaRPr lang="pt-PT" altLang="pt-BR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6862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 smtClean="0"/>
            </a:lvl1pPr>
          </a:lstStyle>
          <a:p>
            <a:pPr>
              <a:defRPr/>
            </a:pPr>
            <a:endParaRPr lang="pt-PT" altLang="pt-BR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59888"/>
            <a:ext cx="2968625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 smtClean="0"/>
            </a:lvl1pPr>
          </a:lstStyle>
          <a:p>
            <a:pPr>
              <a:defRPr/>
            </a:pPr>
            <a:endParaRPr lang="pt-PT" altLang="pt-BR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259888"/>
            <a:ext cx="2968625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 smtClean="0"/>
            </a:lvl1pPr>
          </a:lstStyle>
          <a:p>
            <a:pPr>
              <a:defRPr/>
            </a:pPr>
            <a:fld id="{944CEB90-6984-4655-BE94-D9D97A87D7A5}" type="slidenum">
              <a:rPr lang="pt-PT" altLang="pt-BR"/>
              <a:pPr>
                <a:defRPr/>
              </a:pPr>
              <a:t>‹nº›</a:t>
            </a:fld>
            <a:endParaRPr lang="pt-PT" altLang="pt-BR"/>
          </a:p>
        </p:txBody>
      </p:sp>
    </p:spTree>
    <p:extLst>
      <p:ext uri="{BB962C8B-B14F-4D97-AF65-F5344CB8AC3E}">
        <p14:creationId xmlns:p14="http://schemas.microsoft.com/office/powerpoint/2010/main" val="4146622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862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u="none" smtClean="0"/>
            </a:lvl1pPr>
          </a:lstStyle>
          <a:p>
            <a:pPr>
              <a:defRPr/>
            </a:pPr>
            <a:endParaRPr lang="pt-PT" altLang="pt-BR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6862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 smtClean="0"/>
            </a:lvl1pPr>
          </a:lstStyle>
          <a:p>
            <a:pPr>
              <a:defRPr/>
            </a:pPr>
            <a:endParaRPr lang="pt-PT" altLang="pt-BR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30250"/>
            <a:ext cx="4876800" cy="36560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629150"/>
            <a:ext cx="5026025" cy="438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BR" noProof="0" smtClean="0"/>
              <a:t>Faça clique para editar o estilo do título do modelo global</a:t>
            </a:r>
          </a:p>
          <a:p>
            <a:pPr lvl="1"/>
            <a:r>
              <a:rPr lang="pt-PT" altLang="pt-BR" noProof="0" smtClean="0"/>
              <a:t>Segundo nível</a:t>
            </a:r>
          </a:p>
          <a:p>
            <a:pPr lvl="2"/>
            <a:r>
              <a:rPr lang="pt-PT" altLang="pt-BR" noProof="0" smtClean="0"/>
              <a:t>Terceiro nível</a:t>
            </a:r>
          </a:p>
          <a:p>
            <a:pPr lvl="3"/>
            <a:r>
              <a:rPr lang="pt-PT" altLang="pt-BR" noProof="0" smtClean="0"/>
              <a:t>Quarto nível</a:t>
            </a:r>
          </a:p>
          <a:p>
            <a:pPr lvl="4"/>
            <a:r>
              <a:rPr lang="pt-PT" altLang="pt-BR" noProof="0" smtClean="0"/>
              <a:t>Quinto nível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59888"/>
            <a:ext cx="2968625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 smtClean="0"/>
            </a:lvl1pPr>
          </a:lstStyle>
          <a:p>
            <a:pPr>
              <a:defRPr/>
            </a:pPr>
            <a:endParaRPr lang="pt-PT" altLang="pt-BR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9259888"/>
            <a:ext cx="2968625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 smtClean="0"/>
            </a:lvl1pPr>
          </a:lstStyle>
          <a:p>
            <a:pPr>
              <a:defRPr/>
            </a:pPr>
            <a:fld id="{3FD3599F-45FC-4609-9B85-59DE08AB52A5}" type="slidenum">
              <a:rPr lang="pt-PT" altLang="pt-BR"/>
              <a:pPr>
                <a:defRPr/>
              </a:pPr>
              <a:t>‹nº›</a:t>
            </a:fld>
            <a:endParaRPr lang="pt-PT" altLang="pt-BR"/>
          </a:p>
        </p:txBody>
      </p:sp>
    </p:spTree>
    <p:extLst>
      <p:ext uri="{BB962C8B-B14F-4D97-AF65-F5344CB8AC3E}">
        <p14:creationId xmlns:p14="http://schemas.microsoft.com/office/powerpoint/2010/main" val="33557613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6285B4C-BBBD-4732-B817-5374AFE61418}" type="slidenum">
              <a:rPr lang="pt-PT" altLang="pt-BR" u="none"/>
              <a:pPr eaLnBrk="1" hangingPunct="1"/>
              <a:t>5</a:t>
            </a:fld>
            <a:endParaRPr lang="pt-PT" altLang="pt-BR" u="none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9013" y="730250"/>
            <a:ext cx="4873625" cy="3656013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pt-B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2B7FFDA-18A0-40C5-96AA-52F9918A6EEF}" type="slidenum">
              <a:rPr lang="pt-PT" altLang="pt-BR" u="none"/>
              <a:pPr eaLnBrk="1" hangingPunct="1"/>
              <a:t>19</a:t>
            </a:fld>
            <a:endParaRPr lang="pt-PT" altLang="pt-BR" u="none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9013" y="730250"/>
            <a:ext cx="4873625" cy="3656013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pt-B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981BBBB-D2E6-4642-8445-023FE9EB00FA}" type="slidenum">
              <a:rPr lang="pt-PT" altLang="pt-BR" u="none"/>
              <a:pPr eaLnBrk="1" hangingPunct="1"/>
              <a:t>21</a:t>
            </a:fld>
            <a:endParaRPr lang="pt-PT" altLang="pt-BR" u="none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9013" y="730250"/>
            <a:ext cx="4873625" cy="3656013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pt-B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766F906-8F0F-46C4-BBE9-C4825ADB7A06}" type="slidenum">
              <a:rPr lang="pt-PT" altLang="pt-BR" u="none"/>
              <a:pPr eaLnBrk="1" hangingPunct="1"/>
              <a:t>23</a:t>
            </a:fld>
            <a:endParaRPr lang="pt-PT" altLang="pt-BR" u="none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9013" y="730250"/>
            <a:ext cx="4873625" cy="3656013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pt-B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FA0FCAF-0153-4788-B4E4-03894D339E08}" type="slidenum">
              <a:rPr lang="pt-PT" altLang="pt-BR" u="none"/>
              <a:pPr eaLnBrk="1" hangingPunct="1"/>
              <a:t>25</a:t>
            </a:fld>
            <a:endParaRPr lang="pt-PT" altLang="pt-BR" u="none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9013" y="730250"/>
            <a:ext cx="4873625" cy="3656013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pt-B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FA5EBF7-E4FA-4A76-B07B-BCF83C7704B5}" type="slidenum">
              <a:rPr lang="pt-PT" altLang="pt-BR" u="none"/>
              <a:pPr eaLnBrk="1" hangingPunct="1"/>
              <a:t>27</a:t>
            </a:fld>
            <a:endParaRPr lang="pt-PT" altLang="pt-BR" u="none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9013" y="730250"/>
            <a:ext cx="4873625" cy="3656013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pt-B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0336113-996C-44BC-A619-A6CB1A289EBF}" type="slidenum">
              <a:rPr lang="pt-PT" altLang="pt-BR" u="none"/>
              <a:pPr eaLnBrk="1" hangingPunct="1"/>
              <a:t>28</a:t>
            </a:fld>
            <a:endParaRPr lang="pt-PT" altLang="pt-BR" u="none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9013" y="730250"/>
            <a:ext cx="4873625" cy="3656013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227CDBE-4137-4D13-9FD2-070716F78A6D}" type="slidenum">
              <a:rPr lang="pt-PT" altLang="pt-BR" u="none"/>
              <a:pPr eaLnBrk="1" hangingPunct="1"/>
              <a:t>6</a:t>
            </a:fld>
            <a:endParaRPr lang="pt-PT" altLang="pt-BR" u="none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9013" y="730250"/>
            <a:ext cx="4873625" cy="3656013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69B0F02-0AD2-4FC3-BFBB-2A66E2953C7D}" type="slidenum">
              <a:rPr lang="pt-PT" altLang="pt-BR" u="none"/>
              <a:pPr eaLnBrk="1" hangingPunct="1"/>
              <a:t>8</a:t>
            </a:fld>
            <a:endParaRPr lang="pt-PT" altLang="pt-BR" u="none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9013" y="730250"/>
            <a:ext cx="4873625" cy="3656013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51A975B-396F-453C-944D-4F754D09A15D}" type="slidenum">
              <a:rPr lang="pt-PT" altLang="pt-BR" u="none"/>
              <a:pPr eaLnBrk="1" hangingPunct="1"/>
              <a:t>10</a:t>
            </a:fld>
            <a:endParaRPr lang="pt-PT" altLang="pt-BR" u="none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9013" y="730250"/>
            <a:ext cx="4873625" cy="3656013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8D05DED-8A35-42C0-A388-72D02BE0668F}" type="slidenum">
              <a:rPr lang="pt-PT" altLang="pt-BR" u="none"/>
              <a:pPr eaLnBrk="1" hangingPunct="1"/>
              <a:t>11</a:t>
            </a:fld>
            <a:endParaRPr lang="pt-PT" altLang="pt-BR" u="none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9013" y="730250"/>
            <a:ext cx="4873625" cy="3656013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2DEA8DF-06BE-4AFD-BD12-C9F7523601C3}" type="slidenum">
              <a:rPr lang="pt-PT" altLang="pt-BR" u="none"/>
              <a:pPr eaLnBrk="1" hangingPunct="1"/>
              <a:t>13</a:t>
            </a:fld>
            <a:endParaRPr lang="pt-PT" altLang="pt-BR" u="none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9013" y="730250"/>
            <a:ext cx="4873625" cy="3656013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pt-B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9FA2D1A-30E5-48BC-86BC-56C359CF97C3}" type="slidenum">
              <a:rPr lang="pt-PT" altLang="pt-BR" u="none"/>
              <a:pPr eaLnBrk="1" hangingPunct="1"/>
              <a:t>14</a:t>
            </a:fld>
            <a:endParaRPr lang="pt-PT" altLang="pt-BR" u="none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9013" y="730250"/>
            <a:ext cx="4873625" cy="3656013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pt-B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C7468D1-FBF6-41C9-A332-F49D724A125D}" type="slidenum">
              <a:rPr lang="pt-PT" altLang="pt-BR" u="none"/>
              <a:pPr eaLnBrk="1" hangingPunct="1"/>
              <a:t>16</a:t>
            </a:fld>
            <a:endParaRPr lang="pt-PT" altLang="pt-BR" u="none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9013" y="730250"/>
            <a:ext cx="4873625" cy="3656013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pt-B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201CDC8-ABB8-4E83-82A1-AD3DC44C3F54}" type="slidenum">
              <a:rPr lang="pt-PT" altLang="pt-BR" u="none"/>
              <a:pPr eaLnBrk="1" hangingPunct="1"/>
              <a:t>17</a:t>
            </a:fld>
            <a:endParaRPr lang="pt-PT" altLang="pt-BR" u="none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9013" y="730250"/>
            <a:ext cx="4873625" cy="3656013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kumimoji="1" lang="en-GB" altLang="pt-BR" sz="2400" u="none"/>
          </a:p>
        </p:txBody>
      </p:sp>
      <p:pic>
        <p:nvPicPr>
          <p:cNvPr id="5" name="Picture 3" descr="minispi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kumimoji="1" lang="en-GB" altLang="pt-BR" sz="2400" u="none"/>
          </a:p>
        </p:txBody>
      </p:sp>
      <p:pic>
        <p:nvPicPr>
          <p:cNvPr id="7" name="Picture 5" descr="minispi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PT" altLang="pt-BR" noProof="0" smtClean="0"/>
              <a:t>Faça clique para editar o estilo do título do modelo global</a:t>
            </a:r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pt-PT" altLang="pt-BR" noProof="0" smtClean="0"/>
              <a:t>Faça clique para editar o estilo do subtítulo do modelo global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quarter" idx="10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pt-PT" altLang="pt-BR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pt-PT" altLang="pt-BR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8819041-FF4F-4122-9BD7-72F4D380BEED}" type="slidenum">
              <a:rPr lang="pt-PT" altLang="pt-BR"/>
              <a:pPr>
                <a:defRPr/>
              </a:pPr>
              <a:t>‹nº›</a:t>
            </a:fld>
            <a:endParaRPr lang="pt-PT" altLang="pt-BR"/>
          </a:p>
        </p:txBody>
      </p:sp>
    </p:spTree>
    <p:extLst>
      <p:ext uri="{BB962C8B-B14F-4D97-AF65-F5344CB8AC3E}">
        <p14:creationId xmlns:p14="http://schemas.microsoft.com/office/powerpoint/2010/main" val="12116068"/>
      </p:ext>
    </p:extLst>
  </p:cSld>
  <p:clrMapOvr>
    <a:masterClrMapping/>
  </p:clrMapOvr>
  <p:transition advClick="0"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FFD6-FB08-410D-B820-91B70F3FC6DD}" type="slidenum">
              <a:rPr lang="pt-PT" altLang="pt-BR"/>
              <a:pPr>
                <a:defRPr/>
              </a:pPr>
              <a:t>‹nº›</a:t>
            </a:fld>
            <a:endParaRPr lang="pt-PT" altLang="pt-BR"/>
          </a:p>
        </p:txBody>
      </p:sp>
    </p:spTree>
    <p:extLst>
      <p:ext uri="{BB962C8B-B14F-4D97-AF65-F5344CB8AC3E}">
        <p14:creationId xmlns:p14="http://schemas.microsoft.com/office/powerpoint/2010/main" val="1589886236"/>
      </p:ext>
    </p:extLst>
  </p:cSld>
  <p:clrMapOvr>
    <a:masterClrMapping/>
  </p:clrMapOvr>
  <p:transition advClick="0"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C47EB-5957-4997-8114-E7800ACC8DC9}" type="slidenum">
              <a:rPr lang="pt-PT" altLang="pt-BR"/>
              <a:pPr>
                <a:defRPr/>
              </a:pPr>
              <a:t>‹nº›</a:t>
            </a:fld>
            <a:endParaRPr lang="pt-PT" altLang="pt-BR"/>
          </a:p>
        </p:txBody>
      </p:sp>
    </p:spTree>
    <p:extLst>
      <p:ext uri="{BB962C8B-B14F-4D97-AF65-F5344CB8AC3E}">
        <p14:creationId xmlns:p14="http://schemas.microsoft.com/office/powerpoint/2010/main" val="332095934"/>
      </p:ext>
    </p:extLst>
  </p:cSld>
  <p:clrMapOvr>
    <a:masterClrMapping/>
  </p:clrMapOvr>
  <p:transition advClick="0">
    <p:randomBa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conteúd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953000" y="1752600"/>
            <a:ext cx="3733800" cy="1981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953000" y="3886200"/>
            <a:ext cx="3733800" cy="1981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pt-B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pt-BR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7E625-E8C7-45EC-93A2-7F2828BDFC9E}" type="slidenum">
              <a:rPr lang="pt-PT" altLang="pt-BR"/>
              <a:pPr>
                <a:defRPr/>
              </a:pPr>
              <a:t>‹nº›</a:t>
            </a:fld>
            <a:endParaRPr lang="pt-PT" altLang="pt-BR"/>
          </a:p>
        </p:txBody>
      </p:sp>
    </p:spTree>
    <p:extLst>
      <p:ext uri="{BB962C8B-B14F-4D97-AF65-F5344CB8AC3E}">
        <p14:creationId xmlns:p14="http://schemas.microsoft.com/office/powerpoint/2010/main" val="2039315166"/>
      </p:ext>
    </p:extLst>
  </p:cSld>
  <p:clrMapOvr>
    <a:masterClrMapping/>
  </p:clrMapOvr>
  <p:transition advClick="0">
    <p:randomBa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1066800" y="381000"/>
            <a:ext cx="7620000" cy="54864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B9B95-7B14-4C58-B966-4D2D86E9DA4C}" type="slidenum">
              <a:rPr lang="pt-PT" altLang="pt-BR"/>
              <a:pPr>
                <a:defRPr/>
              </a:pPr>
              <a:t>‹nº›</a:t>
            </a:fld>
            <a:endParaRPr lang="pt-PT" altLang="pt-BR"/>
          </a:p>
        </p:txBody>
      </p:sp>
    </p:spTree>
    <p:extLst>
      <p:ext uri="{BB962C8B-B14F-4D97-AF65-F5344CB8AC3E}">
        <p14:creationId xmlns:p14="http://schemas.microsoft.com/office/powerpoint/2010/main" val="1718949867"/>
      </p:ext>
    </p:extLst>
  </p:cSld>
  <p:clrMapOvr>
    <a:masterClrMapping/>
  </p:clrMapOvr>
  <p:transition advClick="0"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7DEDD-E9E6-4377-8DCD-FCD8FB60FF7C}" type="slidenum">
              <a:rPr lang="pt-PT" altLang="pt-BR"/>
              <a:pPr>
                <a:defRPr/>
              </a:pPr>
              <a:t>‹nº›</a:t>
            </a:fld>
            <a:endParaRPr lang="pt-PT" altLang="pt-BR"/>
          </a:p>
        </p:txBody>
      </p:sp>
    </p:spTree>
    <p:extLst>
      <p:ext uri="{BB962C8B-B14F-4D97-AF65-F5344CB8AC3E}">
        <p14:creationId xmlns:p14="http://schemas.microsoft.com/office/powerpoint/2010/main" val="2004414941"/>
      </p:ext>
    </p:extLst>
  </p:cSld>
  <p:clrMapOvr>
    <a:masterClrMapping/>
  </p:clrMapOvr>
  <p:transition advClick="0"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6449E-E2EB-44BC-9DD8-E289D65183EE}" type="slidenum">
              <a:rPr lang="pt-PT" altLang="pt-BR"/>
              <a:pPr>
                <a:defRPr/>
              </a:pPr>
              <a:t>‹nº›</a:t>
            </a:fld>
            <a:endParaRPr lang="pt-PT" altLang="pt-BR"/>
          </a:p>
        </p:txBody>
      </p:sp>
    </p:spTree>
    <p:extLst>
      <p:ext uri="{BB962C8B-B14F-4D97-AF65-F5344CB8AC3E}">
        <p14:creationId xmlns:p14="http://schemas.microsoft.com/office/powerpoint/2010/main" val="1848993330"/>
      </p:ext>
    </p:extLst>
  </p:cSld>
  <p:clrMapOvr>
    <a:masterClrMapping/>
  </p:clrMapOvr>
  <p:transition advClick="0"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pt-B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pt-B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5EA92-9C2D-495A-A501-8E472E69DA91}" type="slidenum">
              <a:rPr lang="pt-PT" altLang="pt-BR"/>
              <a:pPr>
                <a:defRPr/>
              </a:pPr>
              <a:t>‹nº›</a:t>
            </a:fld>
            <a:endParaRPr lang="pt-PT" altLang="pt-BR"/>
          </a:p>
        </p:txBody>
      </p:sp>
    </p:spTree>
    <p:extLst>
      <p:ext uri="{BB962C8B-B14F-4D97-AF65-F5344CB8AC3E}">
        <p14:creationId xmlns:p14="http://schemas.microsoft.com/office/powerpoint/2010/main" val="1258336456"/>
      </p:ext>
    </p:extLst>
  </p:cSld>
  <p:clrMapOvr>
    <a:masterClrMapping/>
  </p:clrMapOvr>
  <p:transition advClick="0"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pt-BR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pt-BR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E93F19-765F-4AB0-A8F3-2B992ACD8312}" type="slidenum">
              <a:rPr lang="pt-PT" altLang="pt-BR"/>
              <a:pPr>
                <a:defRPr/>
              </a:pPr>
              <a:t>‹nº›</a:t>
            </a:fld>
            <a:endParaRPr lang="pt-PT" altLang="pt-BR"/>
          </a:p>
        </p:txBody>
      </p:sp>
    </p:spTree>
    <p:extLst>
      <p:ext uri="{BB962C8B-B14F-4D97-AF65-F5344CB8AC3E}">
        <p14:creationId xmlns:p14="http://schemas.microsoft.com/office/powerpoint/2010/main" val="1323235139"/>
      </p:ext>
    </p:extLst>
  </p:cSld>
  <p:clrMapOvr>
    <a:masterClrMapping/>
  </p:clrMapOvr>
  <p:transition advClick="0"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9B8A88-1889-478D-961C-FB25107391DD}" type="slidenum">
              <a:rPr lang="pt-PT" altLang="pt-BR"/>
              <a:pPr>
                <a:defRPr/>
              </a:pPr>
              <a:t>‹nº›</a:t>
            </a:fld>
            <a:endParaRPr lang="pt-PT" altLang="pt-BR"/>
          </a:p>
        </p:txBody>
      </p:sp>
    </p:spTree>
    <p:extLst>
      <p:ext uri="{BB962C8B-B14F-4D97-AF65-F5344CB8AC3E}">
        <p14:creationId xmlns:p14="http://schemas.microsoft.com/office/powerpoint/2010/main" val="1768303566"/>
      </p:ext>
    </p:extLst>
  </p:cSld>
  <p:clrMapOvr>
    <a:masterClrMapping/>
  </p:clrMapOvr>
  <p:transition advClick="0"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pt-B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pt-B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A00B6-20B1-4554-91F3-285D1D1EC544}" type="slidenum">
              <a:rPr lang="pt-PT" altLang="pt-BR"/>
              <a:pPr>
                <a:defRPr/>
              </a:pPr>
              <a:t>‹nº›</a:t>
            </a:fld>
            <a:endParaRPr lang="pt-PT" altLang="pt-BR"/>
          </a:p>
        </p:txBody>
      </p:sp>
    </p:spTree>
    <p:extLst>
      <p:ext uri="{BB962C8B-B14F-4D97-AF65-F5344CB8AC3E}">
        <p14:creationId xmlns:p14="http://schemas.microsoft.com/office/powerpoint/2010/main" val="3848475853"/>
      </p:ext>
    </p:extLst>
  </p:cSld>
  <p:clrMapOvr>
    <a:masterClrMapping/>
  </p:clrMapOvr>
  <p:transition advClick="0"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pt-B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pt-B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37D51-0BFF-4929-B54C-6C182DE4654B}" type="slidenum">
              <a:rPr lang="pt-PT" altLang="pt-BR"/>
              <a:pPr>
                <a:defRPr/>
              </a:pPr>
              <a:t>‹nº›</a:t>
            </a:fld>
            <a:endParaRPr lang="pt-PT" altLang="pt-BR"/>
          </a:p>
        </p:txBody>
      </p:sp>
    </p:spTree>
    <p:extLst>
      <p:ext uri="{BB962C8B-B14F-4D97-AF65-F5344CB8AC3E}">
        <p14:creationId xmlns:p14="http://schemas.microsoft.com/office/powerpoint/2010/main" val="3096575199"/>
      </p:ext>
    </p:extLst>
  </p:cSld>
  <p:clrMapOvr>
    <a:masterClrMapping/>
  </p:clrMapOvr>
  <p:transition advClick="0"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pt-B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pt-B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F28EC-58C9-43AB-BCD1-4A15A06AC79A}" type="slidenum">
              <a:rPr lang="pt-PT" altLang="pt-BR"/>
              <a:pPr>
                <a:defRPr/>
              </a:pPr>
              <a:t>‹nº›</a:t>
            </a:fld>
            <a:endParaRPr lang="pt-PT" altLang="pt-BR"/>
          </a:p>
        </p:txBody>
      </p:sp>
    </p:spTree>
    <p:extLst>
      <p:ext uri="{BB962C8B-B14F-4D97-AF65-F5344CB8AC3E}">
        <p14:creationId xmlns:p14="http://schemas.microsoft.com/office/powerpoint/2010/main" val="338883520"/>
      </p:ext>
    </p:extLst>
  </p:cSld>
  <p:clrMapOvr>
    <a:masterClrMapping/>
  </p:clrMapOvr>
  <p:transition advClick="0"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kumimoji="1" lang="en-GB" altLang="pt-BR" sz="2400" u="none"/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pic>
        <p:nvPicPr>
          <p:cNvPr id="1028" name="Picture 4" descr="minispir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minispir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BR" smtClean="0"/>
              <a:t>Faça clique para editar o estilo do título do modelo global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BR" smtClean="0"/>
              <a:t>Faça clique para editar os estilos de texto do modelo global</a:t>
            </a:r>
          </a:p>
          <a:p>
            <a:pPr lvl="1"/>
            <a:r>
              <a:rPr lang="pt-PT" altLang="pt-BR" smtClean="0"/>
              <a:t>Segundo nível</a:t>
            </a:r>
          </a:p>
          <a:p>
            <a:pPr lvl="2"/>
            <a:r>
              <a:rPr lang="pt-PT" altLang="pt-BR" smtClean="0"/>
              <a:t>Terceiro nível</a:t>
            </a:r>
          </a:p>
          <a:p>
            <a:pPr lvl="3"/>
            <a:r>
              <a:rPr lang="pt-PT" altLang="pt-BR" smtClean="0"/>
              <a:t>Quarto nível</a:t>
            </a:r>
          </a:p>
          <a:p>
            <a:pPr lvl="4"/>
            <a:r>
              <a:rPr lang="pt-PT" altLang="pt-BR" smtClean="0"/>
              <a:t>Quinto nível</a:t>
            </a:r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 smtClean="0"/>
            </a:lvl1pPr>
          </a:lstStyle>
          <a:p>
            <a:pPr>
              <a:defRPr/>
            </a:pPr>
            <a:endParaRPr lang="pt-PT" altLang="pt-BR"/>
          </a:p>
        </p:txBody>
      </p:sp>
      <p:sp>
        <p:nvSpPr>
          <p:cNvPr id="2048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u="none" smtClean="0"/>
            </a:lvl1pPr>
          </a:lstStyle>
          <a:p>
            <a:pPr>
              <a:defRPr/>
            </a:pPr>
            <a:endParaRPr lang="pt-PT" altLang="pt-BR"/>
          </a:p>
        </p:txBody>
      </p:sp>
      <p:sp>
        <p:nvSpPr>
          <p:cNvPr id="2049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 smtClean="0"/>
            </a:lvl1pPr>
          </a:lstStyle>
          <a:p>
            <a:pPr>
              <a:defRPr/>
            </a:pPr>
            <a:fld id="{F77C9073-7816-49E0-A202-91E9AE832EB8}" type="slidenum">
              <a:rPr lang="pt-PT" altLang="pt-BR"/>
              <a:pPr>
                <a:defRPr/>
              </a:pPr>
              <a:t>‹nº›</a:t>
            </a:fld>
            <a:endParaRPr lang="pt-PT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ransition advClick="0">
    <p:randomBar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3" Type="http://schemas.openxmlformats.org/officeDocument/2006/relationships/oleObject" Target="../embeddings/oleObject3.bin"/><Relationship Id="rId7" Type="http://schemas.openxmlformats.org/officeDocument/2006/relationships/slide" Target="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slide" Target="slide4.xml"/><Relationship Id="rId5" Type="http://schemas.openxmlformats.org/officeDocument/2006/relationships/slide" Target="slide13.xml"/><Relationship Id="rId4" Type="http://schemas.openxmlformats.org/officeDocument/2006/relationships/image" Target="../media/image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t.wikipedia.org/wiki/Internet" TargetMode="External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oleObject" Target="../embeddings/oleObject4.bin"/><Relationship Id="rId7" Type="http://schemas.openxmlformats.org/officeDocument/2006/relationships/slide" Target="slide1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slide" Target="slide16.xml"/><Relationship Id="rId5" Type="http://schemas.openxmlformats.org/officeDocument/2006/relationships/slide" Target="slide4.xml"/><Relationship Id="rId4" Type="http://schemas.openxmlformats.org/officeDocument/2006/relationships/image" Target="../media/image6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ortaldomarketing.com.br/Artigos/As%20Bases%20de%20Marketing.htm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t.wikipedia.org/wiki/Teoria_da_informa%C3%A7%C3%A3o" TargetMode="External"/><Relationship Id="rId4" Type="http://schemas.openxmlformats.org/officeDocument/2006/relationships/hyperlink" Target="http://www.triplov.com/ista/encontros/mourao_08.htm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slide" Target="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slide" Target="slide19.xml"/><Relationship Id="rId5" Type="http://schemas.openxmlformats.org/officeDocument/2006/relationships/slide" Target="slide20.xml"/><Relationship Id="rId4" Type="http://schemas.openxmlformats.org/officeDocument/2006/relationships/image" Target="../media/image6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1.png"/><Relationship Id="rId4" Type="http://schemas.openxmlformats.org/officeDocument/2006/relationships/image" Target="../media/image10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slide" Target="slide2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slide" Target="slide22.xml"/><Relationship Id="rId5" Type="http://schemas.openxmlformats.org/officeDocument/2006/relationships/slide" Target="slide4.xml"/><Relationship Id="rId4" Type="http://schemas.openxmlformats.org/officeDocument/2006/relationships/image" Target="../media/image6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t.wikipedia.org/wiki/Educa%C3%A7%C3%A3o_a_dist%C3%A2ncia" TargetMode="External"/><Relationship Id="rId5" Type="http://schemas.openxmlformats.org/officeDocument/2006/relationships/hyperlink" Target="http://pt.wikipedia.org/wiki/Tecnologia" TargetMode="External"/><Relationship Id="rId4" Type="http://schemas.openxmlformats.org/officeDocument/2006/relationships/hyperlink" Target="http://pt.wikipedia.org/wiki/Ensino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slide" Target="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slide" Target="slide23.xml"/><Relationship Id="rId5" Type="http://schemas.openxmlformats.org/officeDocument/2006/relationships/slide" Target="slide24.xml"/><Relationship Id="rId4" Type="http://schemas.openxmlformats.org/officeDocument/2006/relationships/image" Target="../media/image6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7" Type="http://schemas.openxmlformats.org/officeDocument/2006/relationships/hyperlink" Target="http://www.webshoppers.com.br/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2.png"/><Relationship Id="rId5" Type="http://schemas.openxmlformats.org/officeDocument/2006/relationships/slide" Target="slide26.xml"/><Relationship Id="rId4" Type="http://schemas.openxmlformats.org/officeDocument/2006/relationships/image" Target="../media/image6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rocon.sp.gov.br/texto.asp?id=3316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3.png"/><Relationship Id="rId5" Type="http://schemas.openxmlformats.org/officeDocument/2006/relationships/slide" Target="slide28.xml"/><Relationship Id="rId4" Type="http://schemas.openxmlformats.org/officeDocument/2006/relationships/image" Target="../media/image6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t.wikipedia.org/wiki/Empresa" TargetMode="External"/><Relationship Id="rId4" Type="http://schemas.openxmlformats.org/officeDocument/2006/relationships/hyperlink" Target="http://pt.wikipedia.org/wiki/Com%C3%A9rcio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slide" Target="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oleObject" Target="../embeddings/oleObject2.bin"/><Relationship Id="rId7" Type="http://schemas.openxmlformats.org/officeDocument/2006/relationships/slide" Target="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slide" Target="slide4.xml"/><Relationship Id="rId5" Type="http://schemas.openxmlformats.org/officeDocument/2006/relationships/slide" Target="slide10.x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026"/>
          <p:cNvSpPr txBox="1">
            <a:spLocks noChangeArrowheads="1"/>
          </p:cNvSpPr>
          <p:nvPr/>
        </p:nvSpPr>
        <p:spPr bwMode="auto">
          <a:xfrm>
            <a:off x="1187450" y="404813"/>
            <a:ext cx="7467600" cy="869950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pt-BR" sz="2400" u="none">
                <a:solidFill>
                  <a:srgbClr val="000099"/>
                </a:solidFill>
              </a:rPr>
              <a:t>COMÉRCIO ELETRÔNICO</a:t>
            </a:r>
            <a:r>
              <a:rPr lang="pt-PT" altLang="pt-BR" u="none">
                <a:solidFill>
                  <a:srgbClr val="000099"/>
                </a:solidFill>
              </a:rPr>
              <a:t> </a:t>
            </a:r>
          </a:p>
          <a:p>
            <a:pPr algn="ctr" eaLnBrk="1" hangingPunct="1">
              <a:spcBef>
                <a:spcPct val="50000"/>
              </a:spcBef>
            </a:pPr>
            <a:endParaRPr lang="pt-PT" altLang="pt-BR" u="none">
              <a:solidFill>
                <a:srgbClr val="000099"/>
              </a:solidFill>
            </a:endParaRPr>
          </a:p>
        </p:txBody>
      </p:sp>
      <p:sp>
        <p:nvSpPr>
          <p:cNvPr id="3075" name="Text Box 1027"/>
          <p:cNvSpPr txBox="1">
            <a:spLocks noChangeArrowheads="1"/>
          </p:cNvSpPr>
          <p:nvPr/>
        </p:nvSpPr>
        <p:spPr bwMode="auto">
          <a:xfrm>
            <a:off x="1187450" y="1412875"/>
            <a:ext cx="7499350" cy="3046413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PT" altLang="pt-BR" sz="1200" u="none">
              <a:solidFill>
                <a:srgbClr val="000099"/>
              </a:solidFill>
              <a:cs typeface="Times New Roman" pitchFamily="18" charset="0"/>
            </a:endParaRPr>
          </a:p>
          <a:p>
            <a:pPr eaLnBrk="1" hangingPunct="1"/>
            <a:endParaRPr lang="pt-PT" altLang="pt-BR" sz="1200" u="none">
              <a:solidFill>
                <a:srgbClr val="000099"/>
              </a:solidFill>
              <a:cs typeface="Times New Roman" pitchFamily="18" charset="0"/>
            </a:endParaRPr>
          </a:p>
          <a:p>
            <a:pPr algn="just" eaLnBrk="1" hangingPunct="1"/>
            <a:r>
              <a:rPr lang="pt-PT" altLang="pt-BR" sz="1200" u="none">
                <a:solidFill>
                  <a:srgbClr val="000099"/>
                </a:solidFill>
              </a:rPr>
              <a:t>	</a:t>
            </a:r>
          </a:p>
          <a:p>
            <a:pPr algn="just" eaLnBrk="1" hangingPunct="1"/>
            <a:endParaRPr lang="pt-PT" altLang="pt-BR" sz="1200" u="none">
              <a:solidFill>
                <a:srgbClr val="000099"/>
              </a:solidFill>
            </a:endParaRPr>
          </a:p>
          <a:p>
            <a:pPr algn="just" eaLnBrk="1" hangingPunct="1"/>
            <a:endParaRPr lang="pt-PT" altLang="pt-BR" sz="1200" u="none">
              <a:solidFill>
                <a:srgbClr val="000099"/>
              </a:solidFill>
            </a:endParaRPr>
          </a:p>
          <a:p>
            <a:pPr algn="just" eaLnBrk="1" hangingPunct="1"/>
            <a:r>
              <a:rPr lang="pt-PT" altLang="pt-BR" sz="1200" u="none">
                <a:solidFill>
                  <a:srgbClr val="000099"/>
                </a:solidFill>
              </a:rPr>
              <a:t>  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BR" sz="1200" u="none">
                <a:solidFill>
                  <a:srgbClr val="000099"/>
                </a:solidFill>
              </a:rPr>
              <a:t>                                                               </a:t>
            </a:r>
            <a:r>
              <a:rPr lang="pt-PT" altLang="pt-BR" sz="2000" u="none">
                <a:solidFill>
                  <a:srgbClr val="000099"/>
                </a:solidFill>
                <a:latin typeface="Comic Sans MS" pitchFamily="66" charset="0"/>
              </a:rPr>
              <a:t>Prof. Dr. Sérgio Alves</a:t>
            </a:r>
          </a:p>
          <a:p>
            <a:pPr eaLnBrk="1" hangingPunct="1">
              <a:spcBef>
                <a:spcPct val="50000"/>
              </a:spcBef>
            </a:pPr>
            <a:endParaRPr lang="pt-PT" altLang="pt-BR" sz="2000" u="none">
              <a:solidFill>
                <a:srgbClr val="000099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</a:pPr>
            <a:endParaRPr lang="pt-PT" altLang="pt-BR" sz="2000" u="none">
              <a:solidFill>
                <a:srgbClr val="000099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</a:pPr>
            <a:endParaRPr lang="pt-PT" altLang="pt-BR" sz="2000" u="none">
              <a:solidFill>
                <a:srgbClr val="000099"/>
              </a:solidFill>
              <a:latin typeface="Comic Sans MS" pitchFamily="66" charset="0"/>
            </a:endParaRPr>
          </a:p>
        </p:txBody>
      </p:sp>
      <p:pic>
        <p:nvPicPr>
          <p:cNvPr id="3076" name="Picture 103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846263"/>
            <a:ext cx="2085975" cy="2087562"/>
          </a:xfrm>
          <a:noFill/>
        </p:spPr>
      </p:pic>
      <p:pic>
        <p:nvPicPr>
          <p:cNvPr id="3077" name="Picture 103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32588" y="1916113"/>
            <a:ext cx="1946275" cy="1981200"/>
          </a:xfrm>
          <a:noFill/>
        </p:spPr>
      </p:pic>
      <p:sp>
        <p:nvSpPr>
          <p:cNvPr id="3078" name="Text Box 1041"/>
          <p:cNvSpPr txBox="1">
            <a:spLocks noChangeArrowheads="1"/>
          </p:cNvSpPr>
          <p:nvPr/>
        </p:nvSpPr>
        <p:spPr bwMode="auto">
          <a:xfrm>
            <a:off x="1187450" y="4868863"/>
            <a:ext cx="7467600" cy="1492250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pt-PT" altLang="pt-BR" sz="1600" b="1" u="none">
              <a:solidFill>
                <a:srgbClr val="000099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pt-PT" altLang="pt-BR" sz="1600" b="1" u="none">
                <a:solidFill>
                  <a:srgbClr val="000099"/>
                </a:solidFill>
              </a:rPr>
              <a:t>Visualize em modo de apresentação – Pressione F5</a:t>
            </a:r>
          </a:p>
          <a:p>
            <a:pPr algn="ctr" eaLnBrk="1" hangingPunct="1">
              <a:spcBef>
                <a:spcPct val="50000"/>
              </a:spcBef>
            </a:pPr>
            <a:r>
              <a:rPr lang="pt-PT" altLang="pt-BR" sz="1600" b="1" u="none">
                <a:solidFill>
                  <a:srgbClr val="000099"/>
                </a:solidFill>
              </a:rPr>
              <a:t>www.profsergio.net</a:t>
            </a:r>
            <a:endParaRPr lang="pt-PT" altLang="pt-BR" sz="1200" b="1" u="none">
              <a:solidFill>
                <a:srgbClr val="000099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endParaRPr lang="pt-PT" altLang="pt-BR" u="none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43800" y="5943600"/>
            <a:ext cx="1066800" cy="533400"/>
          </a:xfrm>
          <a:prstGeom prst="actionButtonBackPrevious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042988" y="1196975"/>
            <a:ext cx="56181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000" b="1" u="none" dirty="0">
                <a:solidFill>
                  <a:srgbClr val="0066FF"/>
                </a:solidFill>
              </a:rPr>
              <a:t> Instituto Nacional de Tecnologia da Informação.</a:t>
            </a:r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441382150" y="133350"/>
            <a:ext cx="9144000" cy="0"/>
          </a:xfrm>
          <a:prstGeom prst="rect">
            <a:avLst/>
          </a:prstGeom>
          <a:solidFill>
            <a:srgbClr val="906D5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1" i="0" u="none" strike="noStrike" cap="none" normalizeH="0" baseline="0" smtClean="0">
                <a:ln>
                  <a:noFill/>
                </a:ln>
                <a:solidFill>
                  <a:srgbClr val="0066FF"/>
                </a:solidFill>
                <a:effectLst/>
                <a:latin typeface="Times New Roman" pitchFamily="18" charset="0"/>
                <a:cs typeface="Times New Roman" pitchFamily="18" charset="0"/>
              </a:rPr>
              <a:t>nstituto Nacional de Tecnologia da Informação.</a:t>
            </a:r>
            <a:endParaRPr kumimoji="0" lang="pt-PT" altLang="pt-BR" sz="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pt-BR" sz="18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</a:t>
            </a:r>
            <a:r>
              <a:rPr kumimoji="0" lang="pt-PT" altLang="pt-BR" sz="171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pt-PT" altLang="pt-BR" sz="18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pt-PT" altLang="pt-BR" sz="22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pt-PT" altLang="pt-BR" sz="18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endParaRPr kumimoji="0" lang="pt-PT" altLang="pt-BR" sz="19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altLang="pt-BR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Rectangle 10"/>
          <p:cNvSpPr>
            <a:spLocks noChangeArrowheads="1"/>
          </p:cNvSpPr>
          <p:nvPr/>
        </p:nvSpPr>
        <p:spPr bwMode="auto">
          <a:xfrm>
            <a:off x="1170214" y="1628800"/>
            <a:ext cx="7440386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pt-B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O </a:t>
            </a:r>
            <a:r>
              <a:rPr kumimoji="0" lang="pt-PT" altLang="pt-BR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ITI</a:t>
            </a:r>
            <a:r>
              <a:rPr kumimoji="0" lang="pt-PT" altLang="pt-B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é uma autarquia federal vinculada à Casa Civil da Presidência da República. </a:t>
            </a:r>
            <a:endParaRPr kumimoji="0" lang="pt-PT" altLang="pt-BR" sz="3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pt-B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O ITI é a Autoridade Certificadora Raiz - </a:t>
            </a:r>
            <a:r>
              <a:rPr kumimoji="0" lang="pt-PT" altLang="pt-BR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AC Raiz</a:t>
            </a:r>
            <a:r>
              <a:rPr kumimoji="0" lang="pt-PT" altLang="pt-B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da Infra-Estrutura de Chaves Públicas</a:t>
            </a:r>
            <a:r>
              <a:rPr kumimoji="0" lang="pt-PT" alt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Brasileira-</a:t>
            </a:r>
            <a:r>
              <a:rPr kumimoji="0" lang="pt-PT" altLang="pt-B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ICP-Brasil</a:t>
            </a:r>
            <a:r>
              <a:rPr kumimoji="0" lang="pt-PT" altLang="pt-B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. </a:t>
            </a:r>
            <a:r>
              <a:rPr kumimoji="0" lang="pt-PT" alt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É a primeira autoridade da cadeia de certificação, executora das Políticas deCertificados e normas técnicas e operacionais aprovadas pelo Comitê Gestor da ICP-Brasil</a:t>
            </a:r>
            <a:r>
              <a:rPr kumimoji="0" lang="pt-PT" alt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pt-PT" altLang="pt-BR" sz="1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WordArt 2"/>
          <p:cNvSpPr>
            <a:spLocks noChangeArrowheads="1" noChangeShapeType="1" noTextEdit="1"/>
          </p:cNvSpPr>
          <p:nvPr/>
        </p:nvSpPr>
        <p:spPr bwMode="auto">
          <a:xfrm>
            <a:off x="7020272" y="260648"/>
            <a:ext cx="1691208" cy="151216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>
              <a:defRPr/>
            </a:pPr>
            <a:r>
              <a:rPr lang="pt-BR" sz="3600" kern="10" dirty="0">
                <a:solidFill>
                  <a:srgbClr val="339966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Lucida Sans"/>
              </a:rPr>
              <a:t>V</a:t>
            </a:r>
          </a:p>
        </p:txBody>
      </p:sp>
      <p:pic>
        <p:nvPicPr>
          <p:cNvPr id="12300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314" y="3501008"/>
            <a:ext cx="6244006" cy="2975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>
    <p:randomBa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43800" y="5943600"/>
            <a:ext cx="1066800" cy="533400"/>
          </a:xfrm>
          <a:prstGeom prst="actionButtonBackPrevious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331913" y="908050"/>
            <a:ext cx="50419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000" b="1" u="none">
                <a:solidFill>
                  <a:srgbClr val="0066FF"/>
                </a:solidFill>
              </a:rPr>
              <a:t>OBSERVE OS DADOS DO CERTIFICADO DIGITAL</a:t>
            </a:r>
          </a:p>
        </p:txBody>
      </p:sp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7020272" y="260648"/>
            <a:ext cx="1691208" cy="151216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>
              <a:defRPr/>
            </a:pPr>
            <a:r>
              <a:rPr lang="pt-BR" sz="3600" kern="10" dirty="0">
                <a:solidFill>
                  <a:srgbClr val="339966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Lucida Sans"/>
              </a:rPr>
              <a:t>V</a:t>
            </a:r>
          </a:p>
        </p:txBody>
      </p:sp>
      <p:pic>
        <p:nvPicPr>
          <p:cNvPr id="1332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828378"/>
            <a:ext cx="4943475" cy="455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6156176" y="2276872"/>
            <a:ext cx="273630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u="none" dirty="0" smtClean="0"/>
              <a:t>Quem emitiu?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400" u="non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u="none" dirty="0" smtClean="0"/>
              <a:t>Para quem foi emitido?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400" u="non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u="none" dirty="0" smtClean="0"/>
              <a:t>Data de validade?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400" u="non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u="none" dirty="0" smtClean="0"/>
              <a:t>Para o quê foi emitido?</a:t>
            </a:r>
          </a:p>
          <a:p>
            <a:endParaRPr lang="pt-BR" dirty="0"/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7467600" y="381000"/>
          <a:ext cx="11430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0" name="Clip" r:id="rId3" imgW="4596143" imgH="2605889" progId="MS_ClipArt_Gallery.2">
                  <p:embed/>
                </p:oleObj>
              </mc:Choice>
              <mc:Fallback>
                <p:oleObj name="Clip" r:id="rId3" imgW="4596143" imgH="2605889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381000"/>
                        <a:ext cx="11430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143000" y="1828800"/>
            <a:ext cx="3695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BR" b="1" u="none">
                <a:solidFill>
                  <a:schemeClr val="accent2"/>
                </a:solidFill>
              </a:rPr>
              <a:t>6- A Internet teve como precursora:</a:t>
            </a:r>
            <a:endParaRPr lang="pt-PT" altLang="pt-BR" sz="2400" b="1" u="none">
              <a:solidFill>
                <a:schemeClr val="accent2"/>
              </a:solidFill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124200" y="2819400"/>
            <a:ext cx="3619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BR" b="1" u="none">
                <a:solidFill>
                  <a:schemeClr val="accent2"/>
                </a:solidFill>
              </a:rPr>
              <a:t>a)</a:t>
            </a:r>
            <a:r>
              <a:rPr lang="pt-PT" altLang="pt-BR" b="1" u="none"/>
              <a:t> </a:t>
            </a:r>
            <a:r>
              <a:rPr lang="pt-PT" altLang="pt-BR" b="1" u="none">
                <a:hlinkClick r:id="rId5" action="ppaction://hlinksldjump"/>
              </a:rPr>
              <a:t>ARPANET</a:t>
            </a:r>
            <a:r>
              <a:rPr lang="pt-PT" altLang="pt-BR" b="1" u="none"/>
              <a:t>		</a:t>
            </a:r>
            <a:r>
              <a:rPr lang="pt-PT" altLang="pt-BR" b="1" u="none">
                <a:solidFill>
                  <a:schemeClr val="accent2"/>
                </a:solidFill>
              </a:rPr>
              <a:t>b)</a:t>
            </a:r>
            <a:r>
              <a:rPr lang="pt-PT" altLang="pt-BR" b="1" u="none"/>
              <a:t> </a:t>
            </a:r>
            <a:r>
              <a:rPr lang="pt-PT" altLang="pt-BR" b="1" u="none">
                <a:hlinkClick r:id="rId6" action="ppaction://hlinksldjump"/>
              </a:rPr>
              <a:t>CGI</a:t>
            </a:r>
            <a:endParaRPr lang="pt-PT" altLang="pt-BR" b="1" u="none"/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116013" y="3500438"/>
            <a:ext cx="52451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BR" b="1" u="none">
                <a:solidFill>
                  <a:schemeClr val="accent2"/>
                </a:solidFill>
              </a:rPr>
              <a:t>7- O pregão eletrônico baseia-se em que legislação..: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116013" y="4508500"/>
            <a:ext cx="74882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BR" b="1" u="none">
                <a:solidFill>
                  <a:schemeClr val="accent2"/>
                </a:solidFill>
              </a:rPr>
              <a:t>b) </a:t>
            </a:r>
            <a:r>
              <a:rPr lang="pt-PT" altLang="pt-BR" b="1" u="none">
                <a:hlinkClick r:id="rId7" action="ppaction://hlinksldjump"/>
              </a:rPr>
              <a:t>Lei Federal 10.520/2002</a:t>
            </a:r>
            <a:endParaRPr lang="pt-PT" altLang="pt-BR" b="1" u="none"/>
          </a:p>
        </p:txBody>
      </p:sp>
      <p:sp>
        <p:nvSpPr>
          <p:cNvPr id="14343" name="Text Box 7">
            <a:hlinkClick r:id="rId8" action="ppaction://hlinksldjump"/>
          </p:cNvPr>
          <p:cNvSpPr txBox="1">
            <a:spLocks noChangeArrowheads="1"/>
          </p:cNvSpPr>
          <p:nvPr/>
        </p:nvSpPr>
        <p:spPr bwMode="auto">
          <a:xfrm>
            <a:off x="7010400" y="6096000"/>
            <a:ext cx="1676400" cy="346075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</a:gradFill>
          <a:ln w="9525">
            <a:solidFill>
              <a:srgbClr val="00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pt-BR" sz="1600" u="none">
                <a:solidFill>
                  <a:srgbClr val="000099"/>
                </a:solidFill>
              </a:rPr>
              <a:t>Página seguinte</a:t>
            </a:r>
            <a:endParaRPr lang="pt-PT" altLang="pt-BR" sz="1600" u="none">
              <a:solidFill>
                <a:schemeClr val="bg1"/>
              </a:solidFill>
            </a:endParaRPr>
          </a:p>
        </p:txBody>
      </p:sp>
      <p:sp>
        <p:nvSpPr>
          <p:cNvPr id="14344" name="Text Box 10"/>
          <p:cNvSpPr txBox="1">
            <a:spLocks noChangeArrowheads="1"/>
          </p:cNvSpPr>
          <p:nvPr/>
        </p:nvSpPr>
        <p:spPr bwMode="auto">
          <a:xfrm>
            <a:off x="1116013" y="4005263"/>
            <a:ext cx="74882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BR" b="1" u="none">
                <a:solidFill>
                  <a:schemeClr val="accent2"/>
                </a:solidFill>
              </a:rPr>
              <a:t>a)</a:t>
            </a:r>
            <a:r>
              <a:rPr lang="pt-PT" altLang="pt-BR" b="1" u="none">
                <a:hlinkClick r:id="rId6" action="ppaction://hlinksldjump"/>
              </a:rPr>
              <a:t> </a:t>
            </a:r>
            <a:r>
              <a:rPr lang="pt-PT" altLang="pt-BR" b="1" u="none">
                <a:solidFill>
                  <a:schemeClr val="hlink"/>
                </a:solidFill>
                <a:hlinkClick r:id="rId6" action="ppaction://hlinksldjump"/>
              </a:rPr>
              <a:t>Lei Federal 8.666/93</a:t>
            </a:r>
            <a:endParaRPr lang="pt-PT" altLang="pt-BR" b="1" u="none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43800" y="5943600"/>
            <a:ext cx="1066800" cy="533400"/>
          </a:xfrm>
          <a:prstGeom prst="actionButtonBackPrevious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042988" y="1196975"/>
            <a:ext cx="56181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000" b="1" u="none">
                <a:solidFill>
                  <a:srgbClr val="0066FF"/>
                </a:solidFill>
              </a:rPr>
              <a:t> ARPANET</a:t>
            </a:r>
          </a:p>
        </p:txBody>
      </p:sp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7020272" y="260648"/>
            <a:ext cx="1691208" cy="151216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>
              <a:defRPr/>
            </a:pPr>
            <a:r>
              <a:rPr lang="pt-BR" sz="3600" kern="10" dirty="0">
                <a:solidFill>
                  <a:srgbClr val="339966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Lucida Sans"/>
              </a:rPr>
              <a:t>V</a:t>
            </a:r>
          </a:p>
        </p:txBody>
      </p:sp>
      <p:pic>
        <p:nvPicPr>
          <p:cNvPr id="15367" name="Picture 7" descr="http://www.profsergio.net/ecommerce_arquivos/slide0117_image04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996952"/>
            <a:ext cx="5832647" cy="2933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058177" y="1700808"/>
            <a:ext cx="7552423" cy="12003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altLang="pt-BR" u="none" dirty="0"/>
              <a:t>Arpanet, acrônimo em inglês de Advanced Research Projects AgencyNetwork (ARPANET) do Departamento de Defesa dos Estados Unidos daAmérica, foi a primeira rede operacional de computadores à base de comutaçãode pacotes, e o precursor da </a:t>
            </a:r>
            <a:r>
              <a:rPr lang="pt-PT" altLang="pt-BR" u="none" dirty="0">
                <a:hlinkClick r:id="rId5" tooltip="Internet"/>
              </a:rPr>
              <a:t>Internet</a:t>
            </a:r>
            <a:r>
              <a:rPr kumimoji="0" lang="pt-PT" altLang="pt-BR" sz="9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0" lang="pt-PT" altLang="pt-BR" sz="8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endParaRPr kumimoji="0" lang="pt-PT" altLang="pt-BR" sz="1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547664" y="5930116"/>
            <a:ext cx="62646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u="none" dirty="0"/>
              <a:t>Diagrama inicial que em 29 de outubro de 1969 ligou 4 instituições...  Hoje </a:t>
            </a:r>
            <a:r>
              <a:rPr lang="pt-BR" sz="1400" u="none" dirty="0" smtClean="0"/>
              <a:t>é praticamente </a:t>
            </a:r>
            <a:r>
              <a:rPr lang="pt-BR" sz="1400" u="none" dirty="0"/>
              <a:t>incalculável no número de pontos (</a:t>
            </a:r>
            <a:r>
              <a:rPr lang="pt-BR" sz="1400" i="1" u="none" dirty="0"/>
              <a:t>hosts</a:t>
            </a:r>
            <a:r>
              <a:rPr lang="pt-BR" sz="1400" u="none" dirty="0"/>
              <a:t>) conectados a Internet</a:t>
            </a:r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43800" y="5943600"/>
            <a:ext cx="1066800" cy="533400"/>
          </a:xfrm>
          <a:prstGeom prst="actionButtonBackPrevious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042988" y="1196975"/>
            <a:ext cx="56181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000" b="1" u="none">
                <a:solidFill>
                  <a:srgbClr val="0066FF"/>
                </a:solidFill>
              </a:rPr>
              <a:t> PREGÃO ELETRÔNICO</a:t>
            </a:r>
          </a:p>
        </p:txBody>
      </p:sp>
      <p:sp>
        <p:nvSpPr>
          <p:cNvPr id="2" name="Retângulo 1"/>
          <p:cNvSpPr/>
          <p:nvPr/>
        </p:nvSpPr>
        <p:spPr>
          <a:xfrm>
            <a:off x="1187624" y="1640408"/>
            <a:ext cx="7422976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500" u="none" dirty="0" smtClean="0"/>
          </a:p>
          <a:p>
            <a:pPr algn="just"/>
            <a:r>
              <a:rPr lang="pt-BR" b="1" u="none" dirty="0" smtClean="0"/>
              <a:t>Lei </a:t>
            </a:r>
            <a:r>
              <a:rPr lang="pt-BR" b="1" u="none" dirty="0"/>
              <a:t>10.520/06</a:t>
            </a:r>
            <a:r>
              <a:rPr lang="pt-BR" u="none" dirty="0"/>
              <a:t> – trata-se de uma modalidade licitatória. </a:t>
            </a:r>
          </a:p>
          <a:p>
            <a:pPr algn="just"/>
            <a:endParaRPr lang="pt-BR" sz="500" u="none" dirty="0" smtClean="0"/>
          </a:p>
          <a:p>
            <a:pPr algn="just"/>
            <a:r>
              <a:rPr lang="pt-BR" b="1" u="none" dirty="0" smtClean="0"/>
              <a:t>Objetivo</a:t>
            </a:r>
            <a:r>
              <a:rPr lang="pt-BR" u="none" dirty="0"/>
              <a:t>: Ampliar a disputa licitatória a todo o território nacional, permitindo a participação de várias empresas de diversos estados. </a:t>
            </a:r>
          </a:p>
          <a:p>
            <a:pPr algn="just"/>
            <a:endParaRPr lang="pt-BR" sz="500" u="none" dirty="0" smtClean="0"/>
          </a:p>
          <a:p>
            <a:pPr algn="just"/>
            <a:r>
              <a:rPr lang="pt-BR" b="1" u="none" dirty="0" smtClean="0"/>
              <a:t>Vantagens</a:t>
            </a:r>
            <a:r>
              <a:rPr lang="pt-BR" u="none" dirty="0"/>
              <a:t>: a disputa em si em mais rápida que a do presencial e não há tanto atrito entre os licitantes e o pregoeiro. </a:t>
            </a:r>
          </a:p>
          <a:p>
            <a:pPr algn="just"/>
            <a:endParaRPr lang="pt-BR" sz="500" u="none" dirty="0" smtClean="0"/>
          </a:p>
          <a:p>
            <a:pPr algn="just"/>
            <a:r>
              <a:rPr lang="pt-BR" b="1" u="none" dirty="0" smtClean="0"/>
              <a:t>Desvantagens</a:t>
            </a:r>
            <a:r>
              <a:rPr lang="pt-BR" u="none" dirty="0"/>
              <a:t>: embora possua uma disputa relativamente simples, a lei é bastante omissa ao tratar do restante do procedimento. primeiramente é exigido que os vencedores apresentem via fax a documentação de habilitação, mas não é sabido a utilidade destes faxes, que até prova em contrário apenas gastam o papel e o tempo dos aparelhos das comissões de licitação. o processo é imensamente mais demorado que o do presencial, pois a cada empresa é dada uma semana para enviar documentos, o que pode fazer o pregão se arrastar por meses. </a:t>
            </a:r>
            <a:r>
              <a:rPr lang="pt-BR" u="none" dirty="0" smtClean="0"/>
              <a:t>Certos </a:t>
            </a:r>
            <a:r>
              <a:rPr lang="pt-BR" u="none" dirty="0"/>
              <a:t>itens não podem ser adquiridos via pregão eletrônico, como </a:t>
            </a:r>
            <a:r>
              <a:rPr lang="pt-BR" u="none" dirty="0" smtClean="0"/>
              <a:t>a </a:t>
            </a:r>
            <a:r>
              <a:rPr lang="pt-BR" u="none" dirty="0"/>
              <a:t>aquisição de mão-de-obra, onde os preços são </a:t>
            </a:r>
            <a:r>
              <a:rPr lang="pt-BR" u="none" dirty="0" smtClean="0"/>
              <a:t>idênticos...</a:t>
            </a:r>
            <a:endParaRPr lang="pt-BR" u="none" dirty="0"/>
          </a:p>
        </p:txBody>
      </p:sp>
      <p:sp>
        <p:nvSpPr>
          <p:cNvPr id="7" name="WordArt 2"/>
          <p:cNvSpPr>
            <a:spLocks noChangeArrowheads="1" noChangeShapeType="1" noTextEdit="1"/>
          </p:cNvSpPr>
          <p:nvPr/>
        </p:nvSpPr>
        <p:spPr bwMode="auto">
          <a:xfrm>
            <a:off x="7020272" y="260648"/>
            <a:ext cx="1691208" cy="151216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>
              <a:defRPr/>
            </a:pPr>
            <a:r>
              <a:rPr lang="pt-BR" sz="3600" kern="10" dirty="0">
                <a:solidFill>
                  <a:srgbClr val="339966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Lucida Sans"/>
              </a:rPr>
              <a:t>V</a:t>
            </a:r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7467600" y="381000"/>
          <a:ext cx="11430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2" name="Clip" r:id="rId3" imgW="4596143" imgH="2605889" progId="MS_ClipArt_Gallery.2">
                  <p:embed/>
                </p:oleObj>
              </mc:Choice>
              <mc:Fallback>
                <p:oleObj name="Clip" r:id="rId3" imgW="4596143" imgH="2605889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381000"/>
                        <a:ext cx="11430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143000" y="1641475"/>
            <a:ext cx="6902450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65000"/>
              </a:lnSpc>
              <a:spcBef>
                <a:spcPct val="50000"/>
              </a:spcBef>
            </a:pPr>
            <a:r>
              <a:rPr lang="pt-PT" altLang="pt-BR" b="1" u="none">
                <a:solidFill>
                  <a:schemeClr val="accent2"/>
                </a:solidFill>
              </a:rPr>
              <a:t>8- Observando-se o E-Marketing aplicado ao E-Commerce, qual das </a:t>
            </a:r>
          </a:p>
          <a:p>
            <a:pPr eaLnBrk="1" hangingPunct="1">
              <a:lnSpc>
                <a:spcPct val="65000"/>
              </a:lnSpc>
              <a:spcBef>
                <a:spcPct val="50000"/>
              </a:spcBef>
            </a:pPr>
            <a:r>
              <a:rPr lang="pt-PT" altLang="pt-BR" b="1" u="none">
                <a:solidFill>
                  <a:schemeClr val="accent2"/>
                </a:solidFill>
              </a:rPr>
              <a:t>      “fórmulas” é adequada para que a utilizemos :</a:t>
            </a:r>
            <a:endParaRPr lang="pt-PT" altLang="pt-BR" sz="2400" b="1" u="none">
              <a:solidFill>
                <a:schemeClr val="accent2"/>
              </a:solidFill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3124200" y="2630488"/>
            <a:ext cx="3632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BR" b="1" u="none" dirty="0">
                <a:solidFill>
                  <a:schemeClr val="accent2"/>
                </a:solidFill>
              </a:rPr>
              <a:t>a)</a:t>
            </a:r>
            <a:r>
              <a:rPr lang="pt-PT" altLang="pt-BR" b="1" u="none" dirty="0"/>
              <a:t> </a:t>
            </a:r>
            <a:r>
              <a:rPr lang="pt-PT" altLang="pt-BR" b="1" u="none" dirty="0">
                <a:solidFill>
                  <a:schemeClr val="hlink"/>
                </a:solidFill>
              </a:rPr>
              <a:t>Os</a:t>
            </a:r>
            <a:r>
              <a:rPr lang="pt-PT" altLang="pt-BR" b="1" u="none" dirty="0"/>
              <a:t>  </a:t>
            </a:r>
            <a:r>
              <a:rPr lang="pt-PT" altLang="pt-BR" b="1" u="none" dirty="0">
                <a:hlinkClick r:id="rId5" action="ppaction://hlinksldjump"/>
              </a:rPr>
              <a:t>4P´s</a:t>
            </a:r>
            <a:r>
              <a:rPr lang="pt-PT" altLang="pt-BR" b="1" u="none" dirty="0"/>
              <a:t>	</a:t>
            </a:r>
            <a:r>
              <a:rPr lang="pt-PT" altLang="pt-BR" b="1" u="none" dirty="0">
                <a:solidFill>
                  <a:schemeClr val="hlink"/>
                </a:solidFill>
              </a:rPr>
              <a:t>ou</a:t>
            </a:r>
            <a:r>
              <a:rPr lang="pt-PT" altLang="pt-BR" b="1" u="none" dirty="0"/>
              <a:t>  	</a:t>
            </a:r>
            <a:r>
              <a:rPr lang="pt-PT" altLang="pt-BR" b="1" u="none" dirty="0">
                <a:solidFill>
                  <a:schemeClr val="accent2"/>
                </a:solidFill>
              </a:rPr>
              <a:t>b)</a:t>
            </a:r>
            <a:r>
              <a:rPr lang="pt-PT" altLang="pt-BR" b="1" u="none" dirty="0"/>
              <a:t> </a:t>
            </a:r>
            <a:r>
              <a:rPr lang="pt-PT" altLang="pt-BR" b="1" u="none" dirty="0">
                <a:hlinkClick r:id="rId6" action="ppaction://hlinksldjump"/>
              </a:rPr>
              <a:t>4A´s</a:t>
            </a:r>
            <a:endParaRPr lang="pt-PT" altLang="pt-BR" b="1" u="none" dirty="0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116013" y="3284538"/>
            <a:ext cx="7588250" cy="119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40000"/>
              </a:lnSpc>
              <a:spcBef>
                <a:spcPct val="50000"/>
              </a:spcBef>
            </a:pPr>
            <a:r>
              <a:rPr lang="pt-PT" altLang="pt-BR" b="1" u="none">
                <a:solidFill>
                  <a:schemeClr val="accent2"/>
                </a:solidFill>
              </a:rPr>
              <a:t>9- Alguns Sites de E-Commerce “pecam” por demasia de informações ou </a:t>
            </a:r>
          </a:p>
          <a:p>
            <a:pPr eaLnBrk="1" hangingPunct="1">
              <a:lnSpc>
                <a:spcPct val="40000"/>
              </a:lnSpc>
              <a:spcBef>
                <a:spcPct val="50000"/>
              </a:spcBef>
            </a:pPr>
            <a:r>
              <a:rPr lang="pt-PT" altLang="pt-BR" b="1" u="none">
                <a:solidFill>
                  <a:schemeClr val="accent2"/>
                </a:solidFill>
              </a:rPr>
              <a:t>      mesmo pela disposição não clara e  desordenada das mesmas, o que leva </a:t>
            </a:r>
          </a:p>
          <a:p>
            <a:pPr eaLnBrk="1" hangingPunct="1">
              <a:lnSpc>
                <a:spcPct val="40000"/>
              </a:lnSpc>
              <a:spcBef>
                <a:spcPct val="50000"/>
              </a:spcBef>
            </a:pPr>
            <a:r>
              <a:rPr lang="pt-PT" altLang="pt-BR" b="1" u="none">
                <a:solidFill>
                  <a:schemeClr val="accent2"/>
                </a:solidFill>
              </a:rPr>
              <a:t>      o E-Consumidor a uma grande “INCERTEZA”. A isso, a Teoria da</a:t>
            </a:r>
          </a:p>
          <a:p>
            <a:pPr eaLnBrk="1" hangingPunct="1">
              <a:lnSpc>
                <a:spcPct val="40000"/>
              </a:lnSpc>
              <a:spcBef>
                <a:spcPct val="50000"/>
              </a:spcBef>
            </a:pPr>
            <a:r>
              <a:rPr lang="pt-PT" altLang="pt-BR" b="1" u="none">
                <a:solidFill>
                  <a:schemeClr val="accent2"/>
                </a:solidFill>
              </a:rPr>
              <a:t>      Informação denomina como:</a:t>
            </a:r>
          </a:p>
          <a:p>
            <a:pPr eaLnBrk="1" hangingPunct="1">
              <a:lnSpc>
                <a:spcPct val="40000"/>
              </a:lnSpc>
              <a:spcBef>
                <a:spcPct val="50000"/>
              </a:spcBef>
            </a:pPr>
            <a:endParaRPr lang="pt-PT" altLang="pt-BR" b="1" u="none">
              <a:solidFill>
                <a:schemeClr val="accent2"/>
              </a:solidFill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1187450" y="5084763"/>
            <a:ext cx="28082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BR" b="1" u="none">
                <a:solidFill>
                  <a:schemeClr val="accent2"/>
                </a:solidFill>
              </a:rPr>
              <a:t>b) </a:t>
            </a:r>
            <a:r>
              <a:rPr lang="pt-PT" altLang="pt-BR" b="1" u="none">
                <a:hlinkClick r:id="rId7" action="ppaction://hlinksldjump"/>
              </a:rPr>
              <a:t>ENTROPIA</a:t>
            </a:r>
            <a:endParaRPr lang="pt-PT" altLang="pt-BR" b="1" u="none"/>
          </a:p>
        </p:txBody>
      </p:sp>
      <p:sp>
        <p:nvSpPr>
          <p:cNvPr id="17415" name="Text Box 7">
            <a:hlinkClick r:id="rId8" action="ppaction://hlinksldjump"/>
          </p:cNvPr>
          <p:cNvSpPr txBox="1">
            <a:spLocks noChangeArrowheads="1"/>
          </p:cNvSpPr>
          <p:nvPr/>
        </p:nvSpPr>
        <p:spPr bwMode="auto">
          <a:xfrm>
            <a:off x="7010400" y="6096000"/>
            <a:ext cx="1676400" cy="346075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</a:gradFill>
          <a:ln w="9525">
            <a:solidFill>
              <a:srgbClr val="00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pt-BR" sz="1600" u="none">
                <a:solidFill>
                  <a:srgbClr val="000099"/>
                </a:solidFill>
              </a:rPr>
              <a:t>Página seguinte</a:t>
            </a:r>
            <a:endParaRPr lang="pt-PT" altLang="pt-BR" sz="1600" u="none">
              <a:solidFill>
                <a:schemeClr val="bg1"/>
              </a:solidFill>
            </a:endParaRPr>
          </a:p>
        </p:txBody>
      </p:sp>
      <p:sp>
        <p:nvSpPr>
          <p:cNvPr id="17416" name="Text Box 10"/>
          <p:cNvSpPr txBox="1">
            <a:spLocks noChangeArrowheads="1"/>
          </p:cNvSpPr>
          <p:nvPr/>
        </p:nvSpPr>
        <p:spPr bwMode="auto">
          <a:xfrm>
            <a:off x="1187450" y="4581525"/>
            <a:ext cx="7488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BR" b="1" u="none">
                <a:solidFill>
                  <a:schemeClr val="accent2"/>
                </a:solidFill>
              </a:rPr>
              <a:t>a) </a:t>
            </a:r>
            <a:r>
              <a:rPr lang="pt-PT" altLang="pt-BR" b="1" u="none">
                <a:solidFill>
                  <a:schemeClr val="hlink"/>
                </a:solidFill>
                <a:hlinkClick r:id="rId5" action="ppaction://hlinksldjump"/>
              </a:rPr>
              <a:t>PÁGINAS ORFÃS</a:t>
            </a:r>
            <a:endParaRPr lang="pt-PT" altLang="pt-BR" b="1" u="none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 bwMode="auto">
          <a:xfrm>
            <a:off x="1114078" y="2348880"/>
            <a:ext cx="2953866" cy="359472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435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43800" y="5943600"/>
            <a:ext cx="1066800" cy="533400"/>
          </a:xfrm>
          <a:prstGeom prst="actionButtonBackPrevious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114078" y="1124744"/>
            <a:ext cx="56181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400" b="1" u="none" dirty="0">
                <a:solidFill>
                  <a:srgbClr val="0066FF"/>
                </a:solidFill>
              </a:rPr>
              <a:t>Os  4A`s </a:t>
            </a:r>
            <a:endParaRPr lang="pt-BR" altLang="pt-BR" sz="2000" b="1" u="none" dirty="0">
              <a:solidFill>
                <a:srgbClr val="0066FF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475656" y="2780928"/>
            <a:ext cx="367240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u="none" dirty="0" smtClean="0"/>
              <a:t>A</a:t>
            </a:r>
            <a:r>
              <a:rPr lang="pt-BR" sz="4000" u="none" dirty="0" smtClean="0"/>
              <a:t>nálise</a:t>
            </a:r>
          </a:p>
          <a:p>
            <a:r>
              <a:rPr lang="pt-BR" sz="4000" b="1" u="none" dirty="0" smtClean="0"/>
              <a:t>A</a:t>
            </a:r>
            <a:r>
              <a:rPr lang="pt-BR" sz="4000" u="none" dirty="0" smtClean="0"/>
              <a:t>daptação</a:t>
            </a:r>
          </a:p>
          <a:p>
            <a:r>
              <a:rPr lang="pt-BR" sz="4000" b="1" u="none" dirty="0" smtClean="0"/>
              <a:t>A</a:t>
            </a:r>
            <a:r>
              <a:rPr lang="pt-BR" sz="4000" u="none" dirty="0" smtClean="0"/>
              <a:t>tivação</a:t>
            </a:r>
          </a:p>
          <a:p>
            <a:r>
              <a:rPr lang="pt-BR" sz="4000" b="1" u="none" dirty="0" smtClean="0"/>
              <a:t>A</a:t>
            </a:r>
            <a:r>
              <a:rPr lang="pt-BR" sz="4000" u="none" dirty="0" smtClean="0"/>
              <a:t>valiação</a:t>
            </a:r>
            <a:endParaRPr lang="pt-BR" sz="4000" u="none" dirty="0"/>
          </a:p>
        </p:txBody>
      </p:sp>
      <p:sp>
        <p:nvSpPr>
          <p:cNvPr id="7" name="WordArt 2"/>
          <p:cNvSpPr>
            <a:spLocks noChangeArrowheads="1" noChangeShapeType="1" noTextEdit="1"/>
          </p:cNvSpPr>
          <p:nvPr/>
        </p:nvSpPr>
        <p:spPr bwMode="auto">
          <a:xfrm>
            <a:off x="7020272" y="260648"/>
            <a:ext cx="1691208" cy="151216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>
              <a:defRPr/>
            </a:pPr>
            <a:r>
              <a:rPr lang="pt-BR" sz="3600" kern="10" dirty="0">
                <a:solidFill>
                  <a:srgbClr val="339966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Lucida Sans"/>
              </a:rPr>
              <a:t>V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4349824" y="3789040"/>
            <a:ext cx="4326632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pt-BR" sz="2800" b="0" i="0" u="sng" strike="noStrike" cap="none" normalizeH="0" baseline="0" dirty="0" smtClean="0">
                <a:ln>
                  <a:noFill/>
                </a:ln>
                <a:solidFill>
                  <a:srgbClr val="666699"/>
                </a:solidFill>
                <a:effectLst/>
                <a:latin typeface="Times New Roman" pitchFamily="18" charset="0"/>
                <a:cs typeface="Times New Roman" pitchFamily="18" charset="0"/>
                <a:hlinkClick r:id="rId4" tooltip="Leia um ótimo artigo sobre as bases do marketing..."/>
              </a:rPr>
              <a:t>Clique aqui e saiba mais..</a:t>
            </a:r>
            <a:r>
              <a:rPr kumimoji="0" lang="pt-PT" altLang="pt-BR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endParaRPr kumimoji="0" lang="pt-PT" altLang="pt-BR" sz="1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43800" y="5943600"/>
            <a:ext cx="1066800" cy="533400"/>
          </a:xfrm>
          <a:prstGeom prst="actionButtonBackPrevious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042988" y="1196975"/>
            <a:ext cx="56181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000" b="1" u="none">
                <a:solidFill>
                  <a:srgbClr val="0066FF"/>
                </a:solidFill>
              </a:rPr>
              <a:t>ENTROPIA </a:t>
            </a:r>
          </a:p>
        </p:txBody>
      </p:sp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7020272" y="260648"/>
            <a:ext cx="1691208" cy="151216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>
              <a:defRPr/>
            </a:pPr>
            <a:r>
              <a:rPr lang="pt-BR" sz="3600" kern="10" dirty="0">
                <a:solidFill>
                  <a:srgbClr val="339966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Lucida Sans"/>
              </a:rPr>
              <a:t>V</a:t>
            </a:r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1187624" y="1811634"/>
            <a:ext cx="4144661" cy="67710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altLang="pt-BR" sz="2000" u="none" dirty="0"/>
              <a:t>Trecho de um artigo sobre Entropia ...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PT" altLang="pt-BR" dirty="0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1218975" y="2348880"/>
            <a:ext cx="7350968" cy="166199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altLang="pt-BR" sz="2800" u="none" dirty="0"/>
              <a:t>“(...) A entropia informativa distancia cada vez mais a informação e a mensagem da comunicação originária. Que será o caos informativo?”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PT" altLang="pt-BR" dirty="0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1331640" y="3862789"/>
            <a:ext cx="3313728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altLang="pt-BR" u="none" dirty="0">
                <a:hlinkClick r:id="rId4" tooltip="Leia o Artigo: CICLO &quot;A VERDADE EM PROCESSO&quot; - Muito Bom!!"/>
              </a:rPr>
              <a:t>Clic aqui e veja o artigo completo</a:t>
            </a:r>
            <a:endParaRPr kumimoji="0" lang="pt-PT" altLang="pt-BR" sz="13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altLang="pt-BR" sz="1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528651788" y="2295525"/>
            <a:ext cx="9144000" cy="0"/>
          </a:xfrm>
          <a:prstGeom prst="rect">
            <a:avLst/>
          </a:prstGeom>
          <a:solidFill>
            <a:srgbClr val="906D5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pt-BR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Obs.: O conceito de entropia que aqui pretendemos aplicar é o adjacente a </a:t>
            </a:r>
            <a:r>
              <a:rPr kumimoji="0" lang="pt-PT" altLang="pt-BR" sz="900" b="0" i="0" u="none" strike="noStrike" cap="none" normalizeH="0" baseline="0" smtClean="0">
                <a:ln>
                  <a:noFill/>
                </a:ln>
                <a:solidFill>
                  <a:srgbClr val="666699"/>
                </a:solidFill>
                <a:effectLst/>
                <a:latin typeface="Times New Roman" pitchFamily="18" charset="0"/>
                <a:cs typeface="Times New Roman" pitchFamily="18" charset="0"/>
                <a:hlinkClick r:id="rId5"/>
              </a:rPr>
              <a:t>Teoria da Informação</a:t>
            </a:r>
            <a:r>
              <a:rPr kumimoji="0" lang="pt-PT" altLang="pt-BR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proposta por </a:t>
            </a:r>
            <a:r>
              <a:rPr kumimoji="0" lang="pt-BR" altLang="pt-BR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Claude E. Shannon, e</a:t>
            </a:r>
            <a:r>
              <a:rPr kumimoji="0" lang="pt-PT" altLang="pt-BR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não o da termodinâmica.</a:t>
            </a:r>
            <a:endParaRPr kumimoji="0" lang="pt-PT" altLang="pt-BR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1233264" y="4797152"/>
            <a:ext cx="7272809" cy="9233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altLang="pt-BR" u="none" dirty="0"/>
              <a:t>Obs.: O conceito de entropia que aqui pretendemos aplicar é o adjacente a </a:t>
            </a:r>
            <a:r>
              <a:rPr lang="pt-PT" altLang="pt-BR" u="none" dirty="0">
                <a:hlinkClick r:id="rId5"/>
              </a:rPr>
              <a:t>Teoria da Informação</a:t>
            </a:r>
            <a:r>
              <a:rPr lang="pt-PT" altLang="pt-BR" u="none" dirty="0"/>
              <a:t> proposta por </a:t>
            </a:r>
            <a:r>
              <a:rPr lang="pt-BR" altLang="pt-BR" u="none" dirty="0"/>
              <a:t>Claude E. Shannon, e</a:t>
            </a:r>
            <a:r>
              <a:rPr lang="pt-PT" altLang="pt-BR" u="none" dirty="0"/>
              <a:t> não o da termodinâmica. </a:t>
            </a:r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7467600" y="381000"/>
          <a:ext cx="11430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3" name="Clip" r:id="rId3" imgW="4596143" imgH="2605889" progId="MS_ClipArt_Gallery.2">
                  <p:embed/>
                </p:oleObj>
              </mc:Choice>
              <mc:Fallback>
                <p:oleObj name="Clip" r:id="rId3" imgW="4596143" imgH="2605889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381000"/>
                        <a:ext cx="11430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143000" y="1828800"/>
            <a:ext cx="52197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pt-PT" altLang="pt-BR" b="1" u="none">
                <a:solidFill>
                  <a:schemeClr val="accent2"/>
                </a:solidFill>
              </a:rPr>
              <a:t>10- Qual a finalidade do “serviço”  www.registro.br</a:t>
            </a:r>
            <a:endParaRPr lang="pt-PT" altLang="pt-BR" sz="2400" b="1" u="none">
              <a:solidFill>
                <a:schemeClr val="accent2"/>
              </a:solidFill>
            </a:endParaRPr>
          </a:p>
        </p:txBody>
      </p:sp>
      <p:sp>
        <p:nvSpPr>
          <p:cNvPr id="20484" name="Text Box 7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7010400" y="6096000"/>
            <a:ext cx="1676400" cy="346075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</a:gradFill>
          <a:ln w="9525">
            <a:solidFill>
              <a:srgbClr val="00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pt-BR" sz="1600" u="none">
                <a:solidFill>
                  <a:srgbClr val="000099"/>
                </a:solidFill>
              </a:rPr>
              <a:t>Página seguinte</a:t>
            </a:r>
            <a:endParaRPr lang="pt-PT" altLang="pt-BR" sz="1600" u="none">
              <a:solidFill>
                <a:schemeClr val="bg1"/>
              </a:solidFill>
            </a:endParaRPr>
          </a:p>
        </p:txBody>
      </p:sp>
      <p:sp>
        <p:nvSpPr>
          <p:cNvPr id="20485" name="Text Box 11"/>
          <p:cNvSpPr txBox="1">
            <a:spLocks noChangeArrowheads="1"/>
          </p:cNvSpPr>
          <p:nvPr/>
        </p:nvSpPr>
        <p:spPr bwMode="auto">
          <a:xfrm>
            <a:off x="1979613" y="3716338"/>
            <a:ext cx="6381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BR" b="1" u="none" dirty="0">
                <a:solidFill>
                  <a:schemeClr val="accent2"/>
                </a:solidFill>
              </a:rPr>
              <a:t>b)</a:t>
            </a:r>
            <a:r>
              <a:rPr lang="pt-PT" altLang="pt-BR" b="1" u="none" dirty="0"/>
              <a:t> </a:t>
            </a:r>
            <a:r>
              <a:rPr lang="pt-PT" altLang="pt-BR" b="1" u="none" dirty="0">
                <a:hlinkClick r:id="rId6" action="ppaction://hlinksldjump"/>
              </a:rPr>
              <a:t>Cadastrar domínios (endereços de Internet) para um website</a:t>
            </a:r>
            <a:endParaRPr lang="pt-PT" altLang="pt-BR" b="1" u="none" dirty="0"/>
          </a:p>
        </p:txBody>
      </p:sp>
      <p:sp>
        <p:nvSpPr>
          <p:cNvPr id="20486" name="Text Box 12"/>
          <p:cNvSpPr txBox="1">
            <a:spLocks noChangeArrowheads="1"/>
          </p:cNvSpPr>
          <p:nvPr/>
        </p:nvSpPr>
        <p:spPr bwMode="auto">
          <a:xfrm>
            <a:off x="1547813" y="2565400"/>
            <a:ext cx="711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BR" b="1" u="none">
                <a:solidFill>
                  <a:schemeClr val="accent2"/>
                </a:solidFill>
              </a:rPr>
              <a:t>a)</a:t>
            </a:r>
            <a:r>
              <a:rPr lang="pt-PT" altLang="pt-BR" b="1" u="none"/>
              <a:t> </a:t>
            </a:r>
            <a:r>
              <a:rPr lang="pt-PT" altLang="pt-BR" b="1" u="none">
                <a:hlinkClick r:id="rId7" action="ppaction://hlinksldjump"/>
              </a:rPr>
              <a:t>Consultar dados Cadastrais de Empresas.</a:t>
            </a:r>
            <a:r>
              <a:rPr lang="pt-PT" altLang="pt-BR" b="1" u="none">
                <a:solidFill>
                  <a:schemeClr val="hlink"/>
                </a:solidFill>
                <a:hlinkClick r:id="rId7" action="ppaction://hlinksldjump"/>
              </a:rPr>
              <a:t>.</a:t>
            </a:r>
            <a:r>
              <a:rPr lang="pt-PT" altLang="pt-BR" b="1" u="none">
                <a:solidFill>
                  <a:schemeClr val="hlink"/>
                </a:solidFill>
              </a:rPr>
              <a:t> (algo semelhante ao SPC)</a:t>
            </a:r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43800" y="5943600"/>
            <a:ext cx="1066800" cy="533400"/>
          </a:xfrm>
          <a:prstGeom prst="actionButtonBackPrevious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042070" y="727869"/>
            <a:ext cx="56181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000" b="1" u="none" dirty="0">
                <a:solidFill>
                  <a:srgbClr val="0066FF"/>
                </a:solidFill>
              </a:rPr>
              <a:t>WWW.REGISTRO.BR</a:t>
            </a:r>
          </a:p>
        </p:txBody>
      </p:sp>
      <p:pic>
        <p:nvPicPr>
          <p:cNvPr id="21510" name="Picture 6" descr="vitor"/>
          <p:cNvPicPr>
            <a:picLocks noGrp="1" noChangeAspect="1" noChangeArrowheads="1" noCrop="1"/>
          </p:cNvPicPr>
          <p:nvPr>
            <p:ph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58819" y="3500438"/>
            <a:ext cx="1417637" cy="1382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" name="WordArt 2"/>
          <p:cNvSpPr>
            <a:spLocks noChangeArrowheads="1" noChangeShapeType="1" noTextEdit="1"/>
          </p:cNvSpPr>
          <p:nvPr/>
        </p:nvSpPr>
        <p:spPr bwMode="auto">
          <a:xfrm>
            <a:off x="6985248" y="260648"/>
            <a:ext cx="1691208" cy="151216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>
              <a:defRPr/>
            </a:pPr>
            <a:r>
              <a:rPr lang="pt-BR" sz="3600" kern="10" dirty="0">
                <a:solidFill>
                  <a:srgbClr val="339966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Lucida Sans"/>
              </a:rPr>
              <a:t>V</a:t>
            </a:r>
          </a:p>
        </p:txBody>
      </p:sp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24744"/>
            <a:ext cx="5832647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52"/>
          <p:cNvSpPr txBox="1">
            <a:spLocks noChangeArrowheads="1"/>
          </p:cNvSpPr>
          <p:nvPr/>
        </p:nvSpPr>
        <p:spPr bwMode="auto">
          <a:xfrm>
            <a:off x="1143000" y="19812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pt-BR" sz="2400" u="none"/>
          </a:p>
        </p:txBody>
      </p:sp>
      <p:sp>
        <p:nvSpPr>
          <p:cNvPr id="65619" name="WordArt 83"/>
          <p:cNvSpPr>
            <a:spLocks noChangeArrowheads="1" noChangeShapeType="1" noTextEdit="1"/>
          </p:cNvSpPr>
          <p:nvPr/>
        </p:nvSpPr>
        <p:spPr bwMode="auto">
          <a:xfrm>
            <a:off x="1258888" y="4652963"/>
            <a:ext cx="7559675" cy="151288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pt-BR" sz="36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Responda as Questões a seguir utilizando apenas o mouse. </a:t>
            </a:r>
          </a:p>
          <a:p>
            <a:pPr algn="ctr">
              <a:defRPr/>
            </a:pPr>
            <a:endParaRPr lang="pt-BR" sz="3600" kern="1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pt-BR" sz="36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NÃO USE o Teclado</a:t>
            </a:r>
          </a:p>
        </p:txBody>
      </p:sp>
      <p:sp>
        <p:nvSpPr>
          <p:cNvPr id="65620" name="Rectangle 84"/>
          <p:cNvSpPr>
            <a:spLocks noChangeArrowheads="1"/>
          </p:cNvSpPr>
          <p:nvPr/>
        </p:nvSpPr>
        <p:spPr bwMode="auto">
          <a:xfrm>
            <a:off x="2217738" y="549275"/>
            <a:ext cx="530383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pt-PT" altLang="pt-BR" sz="2800" u="none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COMÉRCIO ELETRÔNICO</a:t>
            </a:r>
          </a:p>
          <a:p>
            <a:pPr algn="ctr">
              <a:defRPr/>
            </a:pPr>
            <a:r>
              <a:rPr lang="pt-PT" altLang="pt-BR" sz="2800" u="none">
                <a:solidFill>
                  <a:srgbClr val="000099"/>
                </a:solidFill>
              </a:rPr>
              <a:t>&lt;&lt; </a:t>
            </a:r>
            <a:r>
              <a:rPr lang="pt-PT" altLang="pt-BR" sz="2800">
                <a:solidFill>
                  <a:srgbClr val="000099"/>
                </a:solidFill>
              </a:rPr>
              <a:t>EXERCÍCIO INTERATIVO</a:t>
            </a:r>
            <a:r>
              <a:rPr lang="pt-PT" altLang="pt-BR" sz="2800" u="none">
                <a:solidFill>
                  <a:srgbClr val="000099"/>
                </a:solidFill>
              </a:rPr>
              <a:t> &gt;&gt;</a:t>
            </a:r>
            <a:endParaRPr lang="pt-BR" altLang="pt-BR" sz="2800" u="none">
              <a:solidFill>
                <a:srgbClr val="000099"/>
              </a:solidFill>
            </a:endParaRPr>
          </a:p>
        </p:txBody>
      </p:sp>
      <p:pic>
        <p:nvPicPr>
          <p:cNvPr id="4101" name="Picture 8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1844675"/>
            <a:ext cx="2303463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7467600" y="381000"/>
          <a:ext cx="11430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1" name="Clip" r:id="rId3" imgW="4596143" imgH="2605889" progId="MS_ClipArt_Gallery.2">
                  <p:embed/>
                </p:oleObj>
              </mc:Choice>
              <mc:Fallback>
                <p:oleObj name="Clip" r:id="rId3" imgW="4596143" imgH="2605889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381000"/>
                        <a:ext cx="11430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143000" y="1828800"/>
            <a:ext cx="7226300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pt-PT" altLang="pt-BR" b="1" u="none">
                <a:solidFill>
                  <a:schemeClr val="accent2"/>
                </a:solidFill>
              </a:rPr>
              <a:t>11- Dentro do E-Business, temos observado o expressivo crescimento do 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pt-PT" altLang="pt-BR" b="1" u="none">
                <a:solidFill>
                  <a:schemeClr val="accent2"/>
                </a:solidFill>
              </a:rPr>
              <a:t>      E-Learning.  Aliás, qual é mesmo o significado de E-Learning?</a:t>
            </a:r>
            <a:endParaRPr lang="pt-PT" altLang="pt-BR" sz="2400" b="1" u="none">
              <a:solidFill>
                <a:schemeClr val="accent2"/>
              </a:solidFill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 rot="-924584">
            <a:off x="2595563" y="3382963"/>
            <a:ext cx="3592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BR" b="1" u="none" dirty="0">
                <a:solidFill>
                  <a:schemeClr val="accent2"/>
                </a:solidFill>
              </a:rPr>
              <a:t>a)</a:t>
            </a:r>
            <a:r>
              <a:rPr lang="pt-PT" altLang="pt-BR" b="1" u="none" dirty="0"/>
              <a:t> </a:t>
            </a:r>
            <a:r>
              <a:rPr lang="pt-PT" altLang="pt-BR" sz="2400" b="1" u="none" dirty="0">
                <a:hlinkClick r:id="rId5" action="ppaction://hlinksldjump"/>
              </a:rPr>
              <a:t>Sites de Clonados</a:t>
            </a:r>
            <a:endParaRPr lang="pt-PT" altLang="pt-BR" sz="2000" b="1" u="none" dirty="0"/>
          </a:p>
        </p:txBody>
      </p:sp>
      <p:sp>
        <p:nvSpPr>
          <p:cNvPr id="22533" name="Text Box 7">
            <a:hlinkClick r:id="rId6" action="ppaction://hlinksldjump"/>
          </p:cNvPr>
          <p:cNvSpPr txBox="1">
            <a:spLocks noChangeArrowheads="1"/>
          </p:cNvSpPr>
          <p:nvPr/>
        </p:nvSpPr>
        <p:spPr bwMode="auto">
          <a:xfrm>
            <a:off x="7010400" y="6096000"/>
            <a:ext cx="1676400" cy="346075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</a:gradFill>
          <a:ln w="9525">
            <a:solidFill>
              <a:srgbClr val="00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pt-BR" sz="1600" u="none">
                <a:solidFill>
                  <a:srgbClr val="000099"/>
                </a:solidFill>
              </a:rPr>
              <a:t>Página seguinte</a:t>
            </a:r>
            <a:endParaRPr lang="pt-PT" altLang="pt-BR" sz="1600" u="none">
              <a:solidFill>
                <a:schemeClr val="bg1"/>
              </a:solidFill>
            </a:endParaRPr>
          </a:p>
        </p:txBody>
      </p:sp>
      <p:sp>
        <p:nvSpPr>
          <p:cNvPr id="22534" name="Text Box 10"/>
          <p:cNvSpPr txBox="1">
            <a:spLocks noChangeArrowheads="1"/>
          </p:cNvSpPr>
          <p:nvPr/>
        </p:nvSpPr>
        <p:spPr bwMode="auto">
          <a:xfrm rot="-984939">
            <a:off x="3779838" y="4054475"/>
            <a:ext cx="3121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BR" b="1" u="none">
                <a:solidFill>
                  <a:schemeClr val="accent2"/>
                </a:solidFill>
              </a:rPr>
              <a:t>b)</a:t>
            </a:r>
            <a:r>
              <a:rPr lang="pt-PT" altLang="pt-BR" b="1" u="none"/>
              <a:t> </a:t>
            </a:r>
            <a:r>
              <a:rPr lang="pt-PT" altLang="pt-BR" sz="2400" b="1" u="none">
                <a:solidFill>
                  <a:schemeClr val="hlink"/>
                </a:solidFill>
                <a:hlinkClick r:id="rId7" action="ppaction://hlinksldjump"/>
              </a:rPr>
              <a:t>Ensino Eletrônico</a:t>
            </a:r>
            <a:endParaRPr lang="pt-PT" altLang="pt-BR" sz="2400" b="1" u="none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43800" y="5943600"/>
            <a:ext cx="1066800" cy="533400"/>
          </a:xfrm>
          <a:prstGeom prst="actionButtonBackPrevious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042988" y="1196975"/>
            <a:ext cx="56181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000" b="1" u="none">
                <a:solidFill>
                  <a:srgbClr val="0066FF"/>
                </a:solidFill>
              </a:rPr>
              <a:t>E-LEARNING</a:t>
            </a:r>
          </a:p>
        </p:txBody>
      </p:sp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7020272" y="260648"/>
            <a:ext cx="1691208" cy="151216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>
              <a:defRPr/>
            </a:pPr>
            <a:r>
              <a:rPr lang="pt-BR" sz="3600" kern="10" dirty="0">
                <a:solidFill>
                  <a:srgbClr val="339966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Lucida Sans"/>
              </a:rPr>
              <a:t>V</a:t>
            </a:r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1249705" y="1956896"/>
            <a:ext cx="7360895" cy="34163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indent="-4572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altLang="pt-BR" u="none" dirty="0"/>
              <a:t>O termo </a:t>
            </a:r>
            <a:r>
              <a:rPr lang="pt-PT" altLang="pt-BR" b="1" u="none" dirty="0"/>
              <a:t>e-Learning</a:t>
            </a:r>
            <a:r>
              <a:rPr lang="pt-PT" altLang="pt-BR" u="none" dirty="0"/>
              <a:t> é fruto de uma combinação ocorrida entre o </a:t>
            </a:r>
            <a:r>
              <a:rPr lang="pt-PT" altLang="pt-BR" u="none" dirty="0">
                <a:hlinkClick r:id="rId4" tooltip="Ensino"/>
              </a:rPr>
              <a:t>ensino</a:t>
            </a:r>
            <a:r>
              <a:rPr lang="pt-PT" altLang="pt-BR" u="none" dirty="0"/>
              <a:t> comauxílio da </a:t>
            </a:r>
            <a:r>
              <a:rPr lang="pt-PT" altLang="pt-BR" u="none" dirty="0">
                <a:hlinkClick r:id="rId5" tooltip="Tecnologia"/>
              </a:rPr>
              <a:t>tecnologia</a:t>
            </a:r>
            <a:r>
              <a:rPr lang="pt-PT" altLang="pt-BR" u="none" dirty="0"/>
              <a:t> e a </a:t>
            </a:r>
            <a:r>
              <a:rPr lang="pt-PT" altLang="pt-BR" u="none" dirty="0">
                <a:hlinkClick r:id="rId6" tooltip="Educação a distância"/>
              </a:rPr>
              <a:t>educação a distância</a:t>
            </a:r>
            <a:r>
              <a:rPr lang="pt-PT" altLang="pt-BR" u="none" dirty="0"/>
              <a:t>. Ambas modalidadesconvergiram para a educação on-line e para o treinamento baseado em Web,que ao final resultou no e-Learning.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altLang="pt-BR" u="none" dirty="0"/>
              <a:t>Sua chegada adicionou novos significados para o treinamento e fez explodir aspossibilidades para difusão do conhecimento e da informação para osestudantes e, em um compasso acelerado, abriu um novo mundo para adistribuição e o compartilhamento de conhecimento, tornando-se também umaforma de democratizar o saber para as camadas da população com acesso àsnovas tecnologias, propiciando a estas que o conhecimento esteja disponível aqualquer tempo e hora e em qualquer lugar. 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altLang="pt-BR" sz="1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475019688" y="2946400"/>
            <a:ext cx="9144000" cy="0"/>
          </a:xfrm>
          <a:prstGeom prst="rect">
            <a:avLst/>
          </a:prstGeom>
          <a:solidFill>
            <a:srgbClr val="906D5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pt-BR" sz="900" b="1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Obs.: Veja também EAD - </a:t>
            </a:r>
            <a:r>
              <a:rPr kumimoji="0" lang="pt-PT" altLang="pt-BR" sz="900" b="0" i="1" u="none" strike="noStrike" cap="none" normalizeH="0" baseline="0" smtClean="0">
                <a:ln>
                  <a:noFill/>
                </a:ln>
                <a:solidFill>
                  <a:srgbClr val="666699"/>
                </a:solidFill>
                <a:effectLst/>
                <a:latin typeface="Times New Roman" pitchFamily="18" charset="0"/>
                <a:cs typeface="Times New Roman" pitchFamily="18" charset="0"/>
                <a:hlinkClick r:id="rId6" tooltip="Educação a distância"/>
              </a:rPr>
              <a:t>Educação a distância</a:t>
            </a:r>
            <a:endParaRPr kumimoji="0" lang="pt-PT" altLang="pt-BR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2874108" y="5373216"/>
            <a:ext cx="4112088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altLang="pt-BR" u="none" dirty="0"/>
              <a:t>Veja também EAD - </a:t>
            </a:r>
            <a:r>
              <a:rPr lang="pt-PT" altLang="pt-BR" u="none" dirty="0">
                <a:hlinkClick r:id="rId6" tooltip="Educação a distância"/>
              </a:rPr>
              <a:t>Educação a distância</a:t>
            </a:r>
            <a:r>
              <a:rPr lang="pt-PT" altLang="pt-BR" u="none" dirty="0"/>
              <a:t>.</a:t>
            </a:r>
            <a:r>
              <a:rPr kumimoji="0" lang="pt-PT" altLang="pt-B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PT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7467600" y="381000"/>
          <a:ext cx="11430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9" name="Clip" r:id="rId3" imgW="4596143" imgH="2605889" progId="MS_ClipArt_Gallery.2">
                  <p:embed/>
                </p:oleObj>
              </mc:Choice>
              <mc:Fallback>
                <p:oleObj name="Clip" r:id="rId3" imgW="4596143" imgH="2605889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381000"/>
                        <a:ext cx="11430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116013" y="727075"/>
            <a:ext cx="6883400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pt-PT" altLang="pt-BR" b="1" u="none">
                <a:solidFill>
                  <a:schemeClr val="accent2"/>
                </a:solidFill>
              </a:rPr>
              <a:t>12- O Comércio Eletrônico tem sido alvo constate de “piratas”, 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pt-PT" altLang="pt-BR" b="1" u="none">
                <a:solidFill>
                  <a:schemeClr val="accent2"/>
                </a:solidFill>
              </a:rPr>
              <a:t>       e “ataques” digitais.  </a:t>
            </a:r>
            <a:r>
              <a:rPr lang="pt-PT" altLang="pt-BR" b="1" i="1" u="none">
                <a:solidFill>
                  <a:schemeClr val="accent2"/>
                </a:solidFill>
              </a:rPr>
              <a:t>Escolha a Opção</a:t>
            </a:r>
            <a:r>
              <a:rPr lang="pt-PT" altLang="pt-BR" b="1" u="none">
                <a:solidFill>
                  <a:schemeClr val="accent2"/>
                </a:solidFill>
              </a:rPr>
              <a:t> cuja a ordem está correta:</a:t>
            </a:r>
            <a:endParaRPr lang="pt-PT" altLang="pt-BR" sz="2400" b="1" u="none">
              <a:solidFill>
                <a:schemeClr val="accent2"/>
              </a:solidFill>
            </a:endParaRP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116013" y="2205038"/>
            <a:ext cx="1584325" cy="132080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BR" sz="2000" b="1" u="none">
                <a:solidFill>
                  <a:srgbClr val="0066FF"/>
                </a:solidFill>
              </a:rPr>
              <a:t>a) Cracker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BR" sz="2000" b="1" u="none">
                <a:solidFill>
                  <a:srgbClr val="0066FF"/>
                </a:solidFill>
              </a:rPr>
              <a:t>b) Backdoor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BR" sz="2000" b="1" u="none">
                <a:solidFill>
                  <a:srgbClr val="0066FF"/>
                </a:solidFill>
              </a:rPr>
              <a:t>c) Keylogger</a:t>
            </a:r>
          </a:p>
        </p:txBody>
      </p:sp>
      <p:sp>
        <p:nvSpPr>
          <p:cNvPr id="24581" name="Text Box 5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7092950" y="6251575"/>
            <a:ext cx="1676400" cy="346075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</a:gradFill>
          <a:ln w="9525">
            <a:solidFill>
              <a:srgbClr val="00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pt-BR" sz="1600" u="none">
                <a:solidFill>
                  <a:srgbClr val="000099"/>
                </a:solidFill>
              </a:rPr>
              <a:t>Página seguinte</a:t>
            </a:r>
            <a:endParaRPr lang="pt-PT" altLang="pt-BR" sz="1600" u="none">
              <a:solidFill>
                <a:schemeClr val="bg1"/>
              </a:solidFill>
            </a:endParaRPr>
          </a:p>
        </p:txBody>
      </p:sp>
      <p:sp>
        <p:nvSpPr>
          <p:cNvPr id="24582" name="Text Box 8"/>
          <p:cNvSpPr txBox="1">
            <a:spLocks noChangeArrowheads="1"/>
          </p:cNvSpPr>
          <p:nvPr/>
        </p:nvSpPr>
        <p:spPr bwMode="auto">
          <a:xfrm>
            <a:off x="5867400" y="1660525"/>
            <a:ext cx="2665413" cy="4360863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BR" b="1">
                <a:solidFill>
                  <a:srgbClr val="0066FF"/>
                </a:solidFill>
                <a:hlinkClick r:id="rId6" action="ppaction://hlinksldjump"/>
              </a:rPr>
              <a:t>Opção-2</a:t>
            </a:r>
            <a:endParaRPr lang="pt-PT" altLang="pt-BR" b="1">
              <a:solidFill>
                <a:srgbClr val="0066FF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pt-PT" altLang="pt-BR" b="1" u="none">
                <a:solidFill>
                  <a:srgbClr val="0066FF"/>
                </a:solidFill>
              </a:rPr>
              <a:t>a) Aquele que quebra um sistema de segurança (invasor)</a:t>
            </a:r>
          </a:p>
          <a:p>
            <a:pPr eaLnBrk="1" hangingPunct="1">
              <a:spcBef>
                <a:spcPct val="50000"/>
              </a:spcBef>
            </a:pPr>
            <a:r>
              <a:rPr lang="pt-BR" altLang="pt-BR" b="1" u="none">
                <a:solidFill>
                  <a:srgbClr val="0066FF"/>
                </a:solidFill>
              </a:rPr>
              <a:t>b) É um trecho de código mal-intencionado que cria uma ou mais falhas de segurança para dar acesso ao sistema operacional</a:t>
            </a:r>
            <a:r>
              <a:rPr lang="pt-BR" altLang="pt-BR" u="none">
                <a:solidFill>
                  <a:srgbClr val="0066FF"/>
                </a:solidFill>
              </a:rPr>
              <a:t> </a:t>
            </a:r>
            <a:r>
              <a:rPr lang="pt-BR" altLang="pt-BR" b="1" u="none">
                <a:solidFill>
                  <a:srgbClr val="0066FF"/>
                </a:solidFill>
              </a:rPr>
              <a:t>(porta dos fundos)</a:t>
            </a:r>
            <a:endParaRPr lang="pt-PT" altLang="pt-BR" b="1" u="none">
              <a:solidFill>
                <a:srgbClr val="0066FF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pt-PT" altLang="pt-BR" b="1" u="none">
                <a:solidFill>
                  <a:srgbClr val="0066FF"/>
                </a:solidFill>
              </a:rPr>
              <a:t>c) Captura/registra informações digitadas pelo usuário..</a:t>
            </a:r>
            <a:endParaRPr lang="pt-PT" altLang="pt-BR" sz="2400" b="1" u="none">
              <a:solidFill>
                <a:srgbClr val="0066FF"/>
              </a:solidFill>
            </a:endParaRPr>
          </a:p>
        </p:txBody>
      </p:sp>
      <p:sp>
        <p:nvSpPr>
          <p:cNvPr id="24583" name="Text Box 10"/>
          <p:cNvSpPr txBox="1">
            <a:spLocks noChangeArrowheads="1"/>
          </p:cNvSpPr>
          <p:nvPr/>
        </p:nvSpPr>
        <p:spPr bwMode="auto">
          <a:xfrm>
            <a:off x="2916238" y="1660525"/>
            <a:ext cx="2665412" cy="4360863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BR" b="1">
                <a:solidFill>
                  <a:srgbClr val="0066FF"/>
                </a:solidFill>
                <a:hlinkClick r:id="rId7" action="ppaction://hlinksldjump"/>
              </a:rPr>
              <a:t>Opção-1</a:t>
            </a:r>
            <a:endParaRPr lang="pt-PT" altLang="pt-BR" b="1">
              <a:solidFill>
                <a:srgbClr val="0066FF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pt-PT" altLang="pt-BR" b="1" u="none">
                <a:solidFill>
                  <a:srgbClr val="0066FF"/>
                </a:solidFill>
              </a:rPr>
              <a:t>a)</a:t>
            </a:r>
            <a:r>
              <a:rPr lang="pt-BR" altLang="pt-BR" u="none"/>
              <a:t> </a:t>
            </a:r>
            <a:r>
              <a:rPr lang="pt-BR" altLang="pt-BR" b="1" u="none">
                <a:solidFill>
                  <a:srgbClr val="0066FF"/>
                </a:solidFill>
              </a:rPr>
              <a:t>É um trecho de código mal-intencionado que cria uma ou mais falhas de segurança para dar acesso ao sistema operacional</a:t>
            </a:r>
            <a:r>
              <a:rPr lang="pt-BR" altLang="pt-BR" u="none">
                <a:solidFill>
                  <a:srgbClr val="0066FF"/>
                </a:solidFill>
              </a:rPr>
              <a:t> </a:t>
            </a:r>
            <a:r>
              <a:rPr lang="pt-BR" altLang="pt-BR" b="1" u="none">
                <a:solidFill>
                  <a:srgbClr val="0066FF"/>
                </a:solidFill>
              </a:rPr>
              <a:t>(porta dos fundos)</a:t>
            </a:r>
            <a:endParaRPr lang="pt-PT" altLang="pt-BR" b="1" u="none">
              <a:solidFill>
                <a:srgbClr val="0066FF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pt-PT" altLang="pt-BR" b="1" u="none">
                <a:solidFill>
                  <a:srgbClr val="0066FF"/>
                </a:solidFill>
              </a:rPr>
              <a:t>b) Captura/registra informações digitadas pelo usuário..</a:t>
            </a:r>
          </a:p>
          <a:p>
            <a:pPr eaLnBrk="1" hangingPunct="1">
              <a:spcBef>
                <a:spcPct val="50000"/>
              </a:spcBef>
            </a:pPr>
            <a:r>
              <a:rPr lang="pt-BR" altLang="pt-BR" b="1" u="none">
                <a:solidFill>
                  <a:srgbClr val="0066FF"/>
                </a:solidFill>
              </a:rPr>
              <a:t>c) </a:t>
            </a:r>
            <a:r>
              <a:rPr lang="pt-PT" altLang="pt-BR" b="1" u="none">
                <a:solidFill>
                  <a:srgbClr val="0066FF"/>
                </a:solidFill>
              </a:rPr>
              <a:t>Aquele que quebra um sistema de segurança (invasor)</a:t>
            </a:r>
            <a:endParaRPr lang="pt-PT" altLang="pt-BR" sz="2400" b="1" u="none">
              <a:solidFill>
                <a:srgbClr val="0066FF"/>
              </a:solidFill>
            </a:endParaRPr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WordArt 2"/>
          <p:cNvSpPr>
            <a:spLocks noChangeArrowheads="1" noChangeShapeType="1" noTextEdit="1"/>
          </p:cNvSpPr>
          <p:nvPr/>
        </p:nvSpPr>
        <p:spPr bwMode="auto">
          <a:xfrm>
            <a:off x="6553200" y="381000"/>
            <a:ext cx="1905000" cy="2743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>
              <a:defRPr/>
            </a:pPr>
            <a:r>
              <a:rPr lang="pt-BR" sz="3600" kern="10">
                <a:solidFill>
                  <a:srgbClr val="339966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Lucida Sans"/>
              </a:rPr>
              <a:t>V</a:t>
            </a:r>
          </a:p>
        </p:txBody>
      </p:sp>
      <p:sp>
        <p:nvSpPr>
          <p:cNvPr id="25603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740650" y="6064250"/>
            <a:ext cx="1066800" cy="533400"/>
          </a:xfrm>
          <a:prstGeom prst="actionButtonBackPrevious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5604" name="Text Box 5"/>
          <p:cNvSpPr txBox="1">
            <a:spLocks noChangeArrowheads="1"/>
          </p:cNvSpPr>
          <p:nvPr/>
        </p:nvSpPr>
        <p:spPr bwMode="auto">
          <a:xfrm>
            <a:off x="1042988" y="332259"/>
            <a:ext cx="5618162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pt-BR" altLang="pt-BR" sz="4800" b="1" u="none" dirty="0">
                <a:solidFill>
                  <a:srgbClr val="FF3300"/>
                </a:solidFill>
              </a:rPr>
              <a:t>PARABÉNS!!!</a:t>
            </a:r>
            <a:r>
              <a:rPr lang="pt-BR" altLang="pt-BR" sz="2000" b="1" u="none" dirty="0">
                <a:solidFill>
                  <a:srgbClr val="FF3300"/>
                </a:solidFill>
              </a:rPr>
              <a:t> 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pt-BR" altLang="pt-BR" sz="2400" b="1" u="none" dirty="0">
                <a:solidFill>
                  <a:srgbClr val="FF3300"/>
                </a:solidFill>
              </a:rPr>
              <a:t>Isso é bom, pois, a prova está chegando!!!</a:t>
            </a:r>
            <a:r>
              <a:rPr lang="pt-BR" altLang="pt-BR" sz="2000" b="1" u="none" dirty="0">
                <a:solidFill>
                  <a:srgbClr val="0066FF"/>
                </a:solidFill>
              </a:rPr>
              <a:t>  </a:t>
            </a:r>
          </a:p>
        </p:txBody>
      </p:sp>
      <p:sp>
        <p:nvSpPr>
          <p:cNvPr id="25605" name="Text Box 6"/>
          <p:cNvSpPr txBox="1">
            <a:spLocks noChangeArrowheads="1"/>
          </p:cNvSpPr>
          <p:nvPr/>
        </p:nvSpPr>
        <p:spPr bwMode="auto">
          <a:xfrm>
            <a:off x="4427538" y="1628775"/>
            <a:ext cx="2665412" cy="489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BR" b="1">
                <a:solidFill>
                  <a:srgbClr val="0066FF"/>
                </a:solidFill>
                <a:hlinkClick r:id="rId4" action="ppaction://hlinksldjump"/>
              </a:rPr>
              <a:t>Opção-2</a:t>
            </a:r>
            <a:endParaRPr lang="pt-PT" altLang="pt-BR" b="1">
              <a:solidFill>
                <a:srgbClr val="0066FF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pt-PT" altLang="pt-BR" b="1" u="none">
                <a:solidFill>
                  <a:srgbClr val="0066FF"/>
                </a:solidFill>
              </a:rPr>
              <a:t>a) Aquele que quebra um sistema de segurança (invasor)</a:t>
            </a:r>
          </a:p>
          <a:p>
            <a:pPr eaLnBrk="1" hangingPunct="1">
              <a:spcBef>
                <a:spcPct val="50000"/>
              </a:spcBef>
            </a:pPr>
            <a:r>
              <a:rPr lang="pt-BR" altLang="pt-BR" b="1" u="none">
                <a:solidFill>
                  <a:srgbClr val="0066FF"/>
                </a:solidFill>
              </a:rPr>
              <a:t>b) É um trecho de código mal-intencionado que cria uma ou mais falhas de segurança para dar acesso ao sistema operacional</a:t>
            </a:r>
            <a:r>
              <a:rPr lang="pt-BR" altLang="pt-BR" u="none">
                <a:solidFill>
                  <a:srgbClr val="0066FF"/>
                </a:solidFill>
              </a:rPr>
              <a:t> </a:t>
            </a:r>
            <a:r>
              <a:rPr lang="pt-BR" altLang="pt-BR" b="1" u="none">
                <a:solidFill>
                  <a:srgbClr val="0066FF"/>
                </a:solidFill>
              </a:rPr>
              <a:t>(porta dos fundos)</a:t>
            </a:r>
            <a:endParaRPr lang="pt-PT" altLang="pt-BR" b="1" u="none">
              <a:solidFill>
                <a:srgbClr val="0066FF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pt-PT" altLang="pt-BR" b="1" u="none">
                <a:solidFill>
                  <a:srgbClr val="0066FF"/>
                </a:solidFill>
              </a:rPr>
              <a:t>c) Captura/registra informações digitadas pelo usuário..</a:t>
            </a:r>
          </a:p>
          <a:p>
            <a:pPr eaLnBrk="1" hangingPunct="1">
              <a:spcBef>
                <a:spcPct val="50000"/>
              </a:spcBef>
            </a:pPr>
            <a:endParaRPr lang="pt-PT" altLang="pt-BR" sz="2400" b="1" u="none">
              <a:solidFill>
                <a:srgbClr val="0066FF"/>
              </a:solidFill>
            </a:endParaRPr>
          </a:p>
        </p:txBody>
      </p:sp>
      <p:sp>
        <p:nvSpPr>
          <p:cNvPr id="173063" name="WordArt 7"/>
          <p:cNvSpPr>
            <a:spLocks noChangeArrowheads="1" noChangeShapeType="1" noTextEdit="1"/>
          </p:cNvSpPr>
          <p:nvPr/>
        </p:nvSpPr>
        <p:spPr bwMode="auto">
          <a:xfrm>
            <a:off x="1187450" y="6092825"/>
            <a:ext cx="6191250" cy="381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pt-BR" sz="36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Ainda não acabamos.. Tem Mais!!</a:t>
            </a:r>
          </a:p>
        </p:txBody>
      </p:sp>
      <p:sp>
        <p:nvSpPr>
          <p:cNvPr id="25607" name="Text Box 8"/>
          <p:cNvSpPr txBox="1">
            <a:spLocks noChangeArrowheads="1"/>
          </p:cNvSpPr>
          <p:nvPr/>
        </p:nvSpPr>
        <p:spPr bwMode="auto">
          <a:xfrm>
            <a:off x="1116013" y="2489200"/>
            <a:ext cx="1584325" cy="223520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BR" sz="2000" b="1" u="none">
                <a:solidFill>
                  <a:srgbClr val="0066FF"/>
                </a:solidFill>
              </a:rPr>
              <a:t>a) Cracker</a:t>
            </a:r>
          </a:p>
          <a:p>
            <a:pPr eaLnBrk="1" hangingPunct="1">
              <a:spcBef>
                <a:spcPct val="50000"/>
              </a:spcBef>
            </a:pPr>
            <a:endParaRPr lang="pt-PT" altLang="pt-BR" sz="2000" b="1" u="none">
              <a:solidFill>
                <a:srgbClr val="0066FF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pt-PT" altLang="pt-BR" sz="2000" b="1" u="none">
                <a:solidFill>
                  <a:srgbClr val="0066FF"/>
                </a:solidFill>
              </a:rPr>
              <a:t>b) Backdoor</a:t>
            </a:r>
          </a:p>
          <a:p>
            <a:pPr eaLnBrk="1" hangingPunct="1">
              <a:spcBef>
                <a:spcPct val="50000"/>
              </a:spcBef>
            </a:pPr>
            <a:endParaRPr lang="pt-PT" altLang="pt-BR" sz="2000" b="1" u="none">
              <a:solidFill>
                <a:srgbClr val="0066FF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pt-PT" altLang="pt-BR" sz="2000" b="1" u="none">
                <a:solidFill>
                  <a:srgbClr val="0066FF"/>
                </a:solidFill>
              </a:rPr>
              <a:t>c) Keylogger</a:t>
            </a:r>
          </a:p>
        </p:txBody>
      </p:sp>
      <p:sp>
        <p:nvSpPr>
          <p:cNvPr id="25608" name="Line 9"/>
          <p:cNvSpPr>
            <a:spLocks noChangeShapeType="1"/>
          </p:cNvSpPr>
          <p:nvPr/>
        </p:nvSpPr>
        <p:spPr bwMode="auto">
          <a:xfrm flipV="1">
            <a:off x="2411413" y="2276475"/>
            <a:ext cx="20161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5609" name="Line 10"/>
          <p:cNvSpPr>
            <a:spLocks noChangeShapeType="1"/>
          </p:cNvSpPr>
          <p:nvPr/>
        </p:nvSpPr>
        <p:spPr bwMode="auto">
          <a:xfrm flipV="1">
            <a:off x="2627313" y="3213100"/>
            <a:ext cx="172878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5610" name="Line 11"/>
          <p:cNvSpPr>
            <a:spLocks noChangeShapeType="1"/>
          </p:cNvSpPr>
          <p:nvPr/>
        </p:nvSpPr>
        <p:spPr bwMode="auto">
          <a:xfrm>
            <a:off x="2627313" y="4581525"/>
            <a:ext cx="187325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7467600" y="381000"/>
          <a:ext cx="11430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8" name="Clip" r:id="rId3" imgW="4596143" imgH="2605889" progId="MS_ClipArt_Gallery.2">
                  <p:embed/>
                </p:oleObj>
              </mc:Choice>
              <mc:Fallback>
                <p:oleObj name="Clip" r:id="rId3" imgW="4596143" imgH="2605889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381000"/>
                        <a:ext cx="11430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042988" y="1124744"/>
            <a:ext cx="7561262" cy="27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pt-PT" altLang="pt-BR" b="1" u="none" dirty="0">
                <a:solidFill>
                  <a:schemeClr val="accent2"/>
                </a:solidFill>
              </a:rPr>
              <a:t>13- </a:t>
            </a:r>
            <a:r>
              <a:rPr lang="pt-PT" altLang="pt-BR" b="1" u="none" dirty="0" smtClean="0">
                <a:solidFill>
                  <a:schemeClr val="accent2"/>
                </a:solidFill>
              </a:rPr>
              <a:t>Conheça os ranking dos produtos mais vendidos pela internet: </a:t>
            </a:r>
          </a:p>
        </p:txBody>
      </p:sp>
      <p:sp>
        <p:nvSpPr>
          <p:cNvPr id="26629" name="Text Box 5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7010400" y="6096000"/>
            <a:ext cx="1676400" cy="346075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</a:gradFill>
          <a:ln w="9525">
            <a:solidFill>
              <a:srgbClr val="00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pt-BR" sz="1600" u="none">
                <a:solidFill>
                  <a:srgbClr val="000099"/>
                </a:solidFill>
                <a:hlinkClick r:id="rId5" action="ppaction://hlinksldjump"/>
              </a:rPr>
              <a:t>Página seguinte</a:t>
            </a:r>
            <a:endParaRPr lang="pt-PT" altLang="pt-BR" sz="1600" u="none">
              <a:solidFill>
                <a:schemeClr val="bg1"/>
              </a:solidFill>
            </a:endParaRPr>
          </a:p>
        </p:txBody>
      </p:sp>
      <p:pic>
        <p:nvPicPr>
          <p:cNvPr id="2663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349" y="1616000"/>
            <a:ext cx="7416626" cy="411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1115616" y="6084004"/>
            <a:ext cx="55945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pt-BR" b="1" u="none" dirty="0" smtClean="0">
                <a:solidFill>
                  <a:schemeClr val="accent2"/>
                </a:solidFill>
              </a:rPr>
              <a:t>Veja o ranking atual: </a:t>
            </a:r>
            <a:r>
              <a:rPr lang="pt-BR" altLang="pt-BR" b="1" u="none" dirty="0" smtClean="0">
                <a:solidFill>
                  <a:schemeClr val="accent2"/>
                </a:solidFill>
                <a:hlinkClick r:id="rId7"/>
              </a:rPr>
              <a:t>http://www.webshoppers.com.br/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1112308" y="5789878"/>
            <a:ext cx="1691489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pt-PT" altLang="pt-BR" sz="1400" u="none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(2014 – 1º Semestre)</a:t>
            </a:r>
            <a:endParaRPr lang="pt-PT" altLang="pt-BR" u="none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43800" y="5943600"/>
            <a:ext cx="1066800" cy="533400"/>
          </a:xfrm>
          <a:prstGeom prst="actionButtonBackPrevious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1042988" y="620713"/>
            <a:ext cx="5618162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000" b="1" u="none" dirty="0" smtClean="0">
                <a:solidFill>
                  <a:srgbClr val="0066FF"/>
                </a:solidFill>
              </a:rPr>
              <a:t>DIREITO DE ARREPENDIMENTO</a:t>
            </a:r>
          </a:p>
          <a:p>
            <a:pPr eaLnBrk="1" hangingPunct="1">
              <a:spcBef>
                <a:spcPct val="50000"/>
              </a:spcBef>
            </a:pPr>
            <a:r>
              <a:rPr lang="pt-BR" altLang="pt-BR" sz="2000" b="1" u="none" dirty="0" smtClean="0">
                <a:solidFill>
                  <a:srgbClr val="0066FF"/>
                </a:solidFill>
              </a:rPr>
              <a:t>Produtos Comprados em Comércio Eletrônico</a:t>
            </a:r>
            <a:endParaRPr lang="pt-BR" altLang="pt-BR" sz="2000" b="1" u="none" dirty="0">
              <a:solidFill>
                <a:srgbClr val="0066FF"/>
              </a:solidFill>
            </a:endParaRPr>
          </a:p>
        </p:txBody>
      </p:sp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7020272" y="260648"/>
            <a:ext cx="1691208" cy="151216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>
              <a:defRPr/>
            </a:pPr>
            <a:r>
              <a:rPr lang="pt-BR" sz="3600" kern="10" dirty="0">
                <a:solidFill>
                  <a:srgbClr val="339966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Lucida Sans"/>
              </a:rPr>
              <a:t>V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1403648" y="2420888"/>
            <a:ext cx="6140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2195736" y="199783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u="none" dirty="0"/>
              <a:t>O artigo 49 do Código de Defesa do Consumidor dispõe que:</a:t>
            </a:r>
          </a:p>
          <a:p>
            <a:pPr algn="ctr"/>
            <a:r>
              <a:rPr lang="pt-BR" u="none" dirty="0"/>
              <a:t> </a:t>
            </a:r>
          </a:p>
          <a:p>
            <a:pPr algn="ctr"/>
            <a:r>
              <a:rPr lang="pt-BR" u="none" dirty="0"/>
              <a:t>"O consumidor pode desistir do contrato, no prazo de </a:t>
            </a:r>
            <a:r>
              <a:rPr lang="pt-BR" b="1" u="none" dirty="0"/>
              <a:t>sete dias a contar de sua assinatura ou do ato de recebimento </a:t>
            </a:r>
            <a:r>
              <a:rPr lang="pt-BR" u="none" dirty="0"/>
              <a:t>do produto ou serviço, sempre que a contratação de fornecimento de produtos e serviços ocorrer fora do estabelecimento comercial, especialmente por telefone ou em domicílio.</a:t>
            </a:r>
          </a:p>
        </p:txBody>
      </p:sp>
      <p:sp>
        <p:nvSpPr>
          <p:cNvPr id="5" name="Retângulo 4"/>
          <p:cNvSpPr/>
          <p:nvPr/>
        </p:nvSpPr>
        <p:spPr>
          <a:xfrm>
            <a:off x="3178028" y="5147900"/>
            <a:ext cx="2787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hlinkClick r:id="rId4"/>
              </a:rPr>
              <a:t>Saiba mais – Clicando aqui!</a:t>
            </a:r>
            <a:endParaRPr lang="pt-BR" dirty="0"/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7467600" y="381000"/>
          <a:ext cx="11430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6" name="Clip" r:id="rId3" imgW="4596143" imgH="2605889" progId="MS_ClipArt_Gallery.2">
                  <p:embed/>
                </p:oleObj>
              </mc:Choice>
              <mc:Fallback>
                <p:oleObj name="Clip" r:id="rId3" imgW="4596143" imgH="2605889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381000"/>
                        <a:ext cx="11430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042988" y="1143152"/>
            <a:ext cx="7561262" cy="341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pt-PT" altLang="pt-BR" b="1" u="none" dirty="0" smtClean="0">
                <a:solidFill>
                  <a:schemeClr val="accent2"/>
                </a:solidFill>
              </a:rPr>
              <a:t>Comércio Eletrônico na Modalidade Vendas ao Consumidor (B2C)</a:t>
            </a:r>
            <a:endParaRPr lang="pt-PT" altLang="pt-BR" sz="1600" u="none" dirty="0"/>
          </a:p>
        </p:txBody>
      </p:sp>
      <p:sp>
        <p:nvSpPr>
          <p:cNvPr id="28677" name="Text Box 5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7010400" y="6096000"/>
            <a:ext cx="1676400" cy="346075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</a:gradFill>
          <a:ln w="9525">
            <a:solidFill>
              <a:srgbClr val="00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pt-BR" sz="1600" u="none">
                <a:solidFill>
                  <a:srgbClr val="000099"/>
                </a:solidFill>
                <a:hlinkClick r:id="rId5" action="ppaction://hlinksldjump"/>
              </a:rPr>
              <a:t>Página seguinte</a:t>
            </a:r>
            <a:endParaRPr lang="pt-PT" altLang="pt-BR" sz="1600" u="none">
              <a:solidFill>
                <a:schemeClr val="bg1"/>
              </a:solidFill>
            </a:endParaRPr>
          </a:p>
        </p:txBody>
      </p:sp>
      <p:pic>
        <p:nvPicPr>
          <p:cNvPr id="8" name="Imagem 7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438" y="1772816"/>
            <a:ext cx="7561362" cy="4176463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ransition advClick="0">
    <p:randomBar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43800" y="5943600"/>
            <a:ext cx="1066800" cy="533400"/>
          </a:xfrm>
          <a:prstGeom prst="actionButtonBackPrevious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042988" y="1084674"/>
            <a:ext cx="561816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000" b="1" u="none" dirty="0" smtClean="0">
                <a:solidFill>
                  <a:srgbClr val="0066FF"/>
                </a:solidFill>
              </a:rPr>
              <a:t>Paralelo entre Comércio e Comércio Eletrônico</a:t>
            </a:r>
            <a:endParaRPr lang="pt-BR" altLang="pt-BR" sz="2000" b="1" u="none" dirty="0">
              <a:solidFill>
                <a:srgbClr val="0066FF"/>
              </a:solidFill>
            </a:endParaRPr>
          </a:p>
        </p:txBody>
      </p:sp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7020272" y="260648"/>
            <a:ext cx="1691208" cy="151216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>
              <a:defRPr/>
            </a:pPr>
            <a:r>
              <a:rPr lang="pt-BR" sz="3600" kern="10" dirty="0">
                <a:solidFill>
                  <a:srgbClr val="339966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Lucida Sans"/>
              </a:rPr>
              <a:t>V</a:t>
            </a:r>
          </a:p>
        </p:txBody>
      </p:sp>
      <p:pic>
        <p:nvPicPr>
          <p:cNvPr id="7" name="Imagem 6"/>
          <p:cNvPicPr/>
          <p:nvPr/>
        </p:nvPicPr>
        <p:blipFill>
          <a:blip r:embed="rId4"/>
          <a:stretch>
            <a:fillRect/>
          </a:stretch>
        </p:blipFill>
        <p:spPr>
          <a:xfrm>
            <a:off x="1176337" y="1872803"/>
            <a:ext cx="7434263" cy="3860453"/>
          </a:xfrm>
          <a:prstGeom prst="rect">
            <a:avLst/>
          </a:prstGeom>
        </p:spPr>
      </p:pic>
    </p:spTree>
  </p:cSld>
  <p:clrMapOvr>
    <a:masterClrMapping/>
  </p:clrMapOvr>
  <p:transition advClick="0">
    <p:randomBar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"/>
          <p:cNvSpPr txBox="1">
            <a:spLocks noChangeArrowheads="1"/>
          </p:cNvSpPr>
          <p:nvPr/>
        </p:nvSpPr>
        <p:spPr bwMode="auto">
          <a:xfrm>
            <a:off x="1475656" y="2133600"/>
            <a:ext cx="6336432" cy="1163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pt-BR" altLang="pt-BR" sz="4800" b="1" u="none" dirty="0">
                <a:solidFill>
                  <a:srgbClr val="FF3300"/>
                </a:solidFill>
              </a:rPr>
              <a:t>PARABÉNS!!!</a:t>
            </a:r>
            <a:r>
              <a:rPr lang="pt-BR" altLang="pt-BR" sz="2000" b="1" u="none" dirty="0">
                <a:solidFill>
                  <a:srgbClr val="FF3300"/>
                </a:solidFill>
              </a:rPr>
              <a:t>  </a:t>
            </a:r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pt-BR" altLang="pt-BR" sz="2400" b="1" u="none" dirty="0">
                <a:solidFill>
                  <a:srgbClr val="FF3300"/>
                </a:solidFill>
              </a:rPr>
              <a:t>Isso é bom, pois, a </a:t>
            </a:r>
            <a:r>
              <a:rPr lang="pt-BR" altLang="pt-BR" sz="2400" b="1" u="none" dirty="0" smtClean="0">
                <a:solidFill>
                  <a:srgbClr val="FF3300"/>
                </a:solidFill>
              </a:rPr>
              <a:t>avaliação </a:t>
            </a:r>
            <a:r>
              <a:rPr lang="pt-BR" altLang="pt-BR" sz="2400" b="1" u="none" dirty="0">
                <a:solidFill>
                  <a:srgbClr val="FF3300"/>
                </a:solidFill>
              </a:rPr>
              <a:t>está chegando!!!</a:t>
            </a:r>
            <a:r>
              <a:rPr lang="pt-BR" altLang="pt-BR" sz="2000" b="1" u="none" dirty="0">
                <a:solidFill>
                  <a:srgbClr val="0066FF"/>
                </a:solidFill>
              </a:rPr>
              <a:t>  </a:t>
            </a:r>
          </a:p>
        </p:txBody>
      </p:sp>
      <p:sp>
        <p:nvSpPr>
          <p:cNvPr id="184326" name="WordArt 6"/>
          <p:cNvSpPr>
            <a:spLocks noChangeArrowheads="1" noChangeShapeType="1" noTextEdit="1"/>
          </p:cNvSpPr>
          <p:nvPr/>
        </p:nvSpPr>
        <p:spPr bwMode="auto">
          <a:xfrm>
            <a:off x="1620838" y="4292600"/>
            <a:ext cx="6191250" cy="381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pt-BR" sz="36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Bons Estudos e Tchau !</a:t>
            </a:r>
          </a:p>
        </p:txBody>
      </p:sp>
      <p:pic>
        <p:nvPicPr>
          <p:cNvPr id="30724" name="Picture 11" descr="vitor"/>
          <p:cNvPicPr>
            <a:picLocks noGrp="1" noChangeAspect="1" noChangeArrowheads="1" noCrop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58888" y="5084763"/>
            <a:ext cx="1417637" cy="1382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25" name="Picture 14" descr="vitor"/>
          <p:cNvPicPr>
            <a:picLocks noGrp="1" noChangeAspect="1" noChangeArrowheads="1" noCrop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6800" y="260350"/>
            <a:ext cx="1417638" cy="1382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26" name="Picture 13" descr="vitor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260350"/>
            <a:ext cx="1417638" cy="138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7" name="Picture 17" descr="vitor"/>
          <p:cNvPicPr>
            <a:picLocks noGrp="1" noChangeAspect="1" noChangeArrowheads="1" noCrop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308850" y="5084763"/>
            <a:ext cx="1417638" cy="1382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28" name="Text Box 20"/>
          <p:cNvSpPr txBox="1">
            <a:spLocks noChangeArrowheads="1"/>
          </p:cNvSpPr>
          <p:nvPr/>
        </p:nvSpPr>
        <p:spPr bwMode="auto">
          <a:xfrm>
            <a:off x="3779838" y="6165850"/>
            <a:ext cx="25923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600" i="1" u="none"/>
              <a:t>Copyright by Sérgio Alves</a:t>
            </a:r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4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1"/>
          <p:cNvSpPr txBox="1">
            <a:spLocks noChangeArrowheads="1"/>
          </p:cNvSpPr>
          <p:nvPr/>
        </p:nvSpPr>
        <p:spPr bwMode="auto">
          <a:xfrm>
            <a:off x="1143000" y="762000"/>
            <a:ext cx="74676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BR" b="1" u="none"/>
              <a:t>Escolha a palavra (sigla) que se enquadra em cada frase.</a:t>
            </a:r>
            <a:endParaRPr lang="pt-PT" altLang="pt-BR" sz="2000" b="1" u="none"/>
          </a:p>
          <a:p>
            <a:pPr eaLnBrk="1" hangingPunct="1">
              <a:spcBef>
                <a:spcPct val="50000"/>
              </a:spcBef>
            </a:pPr>
            <a:endParaRPr lang="pt-PT" altLang="pt-BR" sz="2000" b="1" u="none">
              <a:solidFill>
                <a:srgbClr val="FF66FF"/>
              </a:solidFill>
            </a:endParaRPr>
          </a:p>
        </p:txBody>
      </p:sp>
      <p:sp>
        <p:nvSpPr>
          <p:cNvPr id="5123" name="Text Box 17"/>
          <p:cNvSpPr txBox="1">
            <a:spLocks noChangeArrowheads="1"/>
          </p:cNvSpPr>
          <p:nvPr/>
        </p:nvSpPr>
        <p:spPr bwMode="auto">
          <a:xfrm>
            <a:off x="1143000" y="1844675"/>
            <a:ext cx="75311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BR" b="1" u="none">
                <a:solidFill>
                  <a:schemeClr val="accent2"/>
                </a:solidFill>
              </a:rPr>
              <a:t>1- O Intercâmbio Eletrônico de Documentos (____) pode ter como exemplo 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BR" b="1" u="none">
                <a:solidFill>
                  <a:schemeClr val="accent2"/>
                </a:solidFill>
              </a:rPr>
              <a:t>a emissão de uma certidão de tributos </a:t>
            </a:r>
            <a:r>
              <a:rPr lang="pt-PT" altLang="pt-BR" b="1" i="1" u="none">
                <a:solidFill>
                  <a:schemeClr val="accent2"/>
                </a:solidFill>
              </a:rPr>
              <a:t>online.</a:t>
            </a:r>
            <a:endParaRPr lang="pt-PT" altLang="pt-BR" sz="2400" b="1" u="none">
              <a:solidFill>
                <a:schemeClr val="accent2"/>
              </a:solidFill>
            </a:endParaRPr>
          </a:p>
        </p:txBody>
      </p:sp>
      <p:sp>
        <p:nvSpPr>
          <p:cNvPr id="5124" name="Text Box 18"/>
          <p:cNvSpPr txBox="1">
            <a:spLocks noChangeArrowheads="1"/>
          </p:cNvSpPr>
          <p:nvPr/>
        </p:nvSpPr>
        <p:spPr bwMode="auto">
          <a:xfrm>
            <a:off x="3124200" y="2924175"/>
            <a:ext cx="271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BR" b="1" u="none">
                <a:solidFill>
                  <a:schemeClr val="accent2"/>
                </a:solidFill>
              </a:rPr>
              <a:t>a)</a:t>
            </a:r>
            <a:r>
              <a:rPr lang="pt-PT" altLang="pt-BR" b="1" u="none"/>
              <a:t> </a:t>
            </a:r>
            <a:r>
              <a:rPr lang="pt-PT" altLang="pt-BR" b="1" u="none">
                <a:hlinkClick r:id="rId2" action="ppaction://hlinksldjump"/>
              </a:rPr>
              <a:t>EDI</a:t>
            </a:r>
            <a:r>
              <a:rPr lang="pt-PT" altLang="pt-BR" b="1" u="none"/>
              <a:t>		</a:t>
            </a:r>
            <a:r>
              <a:rPr lang="pt-PT" altLang="pt-BR" b="1" u="none">
                <a:solidFill>
                  <a:schemeClr val="accent2"/>
                </a:solidFill>
              </a:rPr>
              <a:t>b)</a:t>
            </a:r>
            <a:r>
              <a:rPr lang="pt-PT" altLang="pt-BR" b="1" u="none"/>
              <a:t> </a:t>
            </a:r>
            <a:r>
              <a:rPr lang="pt-PT" altLang="pt-BR" b="1" u="none">
                <a:hlinkClick r:id="rId3" action="ppaction://hlinksldjump"/>
              </a:rPr>
              <a:t>C2C</a:t>
            </a:r>
            <a:endParaRPr lang="pt-PT" altLang="pt-BR" b="1" u="none"/>
          </a:p>
        </p:txBody>
      </p:sp>
      <p:sp>
        <p:nvSpPr>
          <p:cNvPr id="5125" name="Text Box 22"/>
          <p:cNvSpPr txBox="1">
            <a:spLocks noChangeArrowheads="1"/>
          </p:cNvSpPr>
          <p:nvPr/>
        </p:nvSpPr>
        <p:spPr bwMode="auto">
          <a:xfrm>
            <a:off x="1143000" y="3892550"/>
            <a:ext cx="7645400" cy="119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BR" b="1" u="none">
                <a:solidFill>
                  <a:schemeClr val="accent2"/>
                </a:solidFill>
              </a:rPr>
              <a:t>2- O Comércio Eletrônico Entre Empresas ou (____), embora ainda presente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BR" b="1" u="none">
                <a:solidFill>
                  <a:schemeClr val="accent2"/>
                </a:solidFill>
              </a:rPr>
              <a:t>no cenário do e-business é considerado pelos autores como a “primeira era”,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BR" b="1" u="none">
                <a:solidFill>
                  <a:schemeClr val="accent2"/>
                </a:solidFill>
              </a:rPr>
              <a:t>tendo como eras seguintes a B2C e o C2C. </a:t>
            </a:r>
          </a:p>
        </p:txBody>
      </p:sp>
      <p:sp>
        <p:nvSpPr>
          <p:cNvPr id="5126" name="Text Box 23"/>
          <p:cNvSpPr txBox="1">
            <a:spLocks noChangeArrowheads="1"/>
          </p:cNvSpPr>
          <p:nvPr/>
        </p:nvSpPr>
        <p:spPr bwMode="auto">
          <a:xfrm>
            <a:off x="3132138" y="5229225"/>
            <a:ext cx="2692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BR" b="1" u="none">
                <a:solidFill>
                  <a:schemeClr val="accent2"/>
                </a:solidFill>
              </a:rPr>
              <a:t>a)</a:t>
            </a:r>
            <a:r>
              <a:rPr lang="pt-PT" altLang="pt-BR" b="1" u="none"/>
              <a:t> </a:t>
            </a:r>
            <a:r>
              <a:rPr lang="pt-PT" altLang="pt-BR" b="1" u="none">
                <a:hlinkClick r:id="rId3" action="ppaction://hlinksldjump"/>
              </a:rPr>
              <a:t>P2P</a:t>
            </a:r>
            <a:r>
              <a:rPr lang="pt-PT" altLang="pt-BR" b="1" u="none"/>
              <a:t>		</a:t>
            </a:r>
            <a:r>
              <a:rPr lang="pt-PT" altLang="pt-BR" b="1" u="none">
                <a:solidFill>
                  <a:schemeClr val="accent2"/>
                </a:solidFill>
              </a:rPr>
              <a:t>b)</a:t>
            </a:r>
            <a:r>
              <a:rPr lang="pt-PT" altLang="pt-BR" b="1" u="none"/>
              <a:t> </a:t>
            </a:r>
            <a:r>
              <a:rPr lang="pt-PT" altLang="pt-BR" b="1" u="none">
                <a:hlinkClick r:id="rId4" action="ppaction://hlinksldjump"/>
              </a:rPr>
              <a:t>B2B</a:t>
            </a:r>
            <a:endParaRPr lang="pt-PT" altLang="pt-BR" b="1" u="none"/>
          </a:p>
        </p:txBody>
      </p:sp>
      <p:sp>
        <p:nvSpPr>
          <p:cNvPr id="5127" name="Text Box 31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7010400" y="6096000"/>
            <a:ext cx="1676400" cy="346075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</a:gradFill>
          <a:ln w="9525">
            <a:solidFill>
              <a:srgbClr val="00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pt-BR" sz="1600" u="none">
                <a:solidFill>
                  <a:srgbClr val="000099"/>
                </a:solidFill>
                <a:hlinkClick r:id="rId5" action="ppaction://hlinksldjump"/>
              </a:rPr>
              <a:t>Página seguinte</a:t>
            </a:r>
            <a:endParaRPr lang="pt-PT" altLang="pt-BR" sz="1600" u="none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WordArt 1026"/>
          <p:cNvSpPr>
            <a:spLocks noChangeArrowheads="1" noChangeShapeType="1" noTextEdit="1"/>
          </p:cNvSpPr>
          <p:nvPr/>
        </p:nvSpPr>
        <p:spPr bwMode="auto">
          <a:xfrm>
            <a:off x="4648200" y="1828800"/>
            <a:ext cx="2819400" cy="4267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>
              <a:defRPr/>
            </a:pPr>
            <a:r>
              <a:rPr lang="pt-BR" sz="4800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Comic Sans MS"/>
              </a:rPr>
              <a:t>X</a:t>
            </a:r>
          </a:p>
        </p:txBody>
      </p:sp>
      <p:sp>
        <p:nvSpPr>
          <p:cNvPr id="6147" name="AutoShape 1028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7543800" y="5943600"/>
            <a:ext cx="1066800" cy="533400"/>
          </a:xfrm>
          <a:prstGeom prst="actionButtonBackPrevious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3" name="MS900097485[1]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627784" y="3156857"/>
            <a:ext cx="609600" cy="609600"/>
          </a:xfrm>
          <a:prstGeom prst="rect">
            <a:avLst/>
          </a:prstGeom>
        </p:spPr>
      </p:pic>
    </p:spTree>
  </p:cSld>
  <p:clrMapOvr>
    <a:masterClrMapping/>
  </p:clrMapOvr>
  <p:transition advClick="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2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102402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WordArt 4"/>
          <p:cNvSpPr>
            <a:spLocks noChangeArrowheads="1" noChangeShapeType="1" noTextEdit="1"/>
          </p:cNvSpPr>
          <p:nvPr/>
        </p:nvSpPr>
        <p:spPr bwMode="auto">
          <a:xfrm>
            <a:off x="6876256" y="258341"/>
            <a:ext cx="1905000" cy="15144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>
              <a:defRPr/>
            </a:pPr>
            <a:r>
              <a:rPr lang="pt-BR" sz="3600" kern="10" dirty="0">
                <a:solidFill>
                  <a:srgbClr val="339966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Lucida Sans"/>
              </a:rPr>
              <a:t>V</a:t>
            </a:r>
          </a:p>
        </p:txBody>
      </p:sp>
      <p:sp>
        <p:nvSpPr>
          <p:cNvPr id="7171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43800" y="5943600"/>
            <a:ext cx="1066800" cy="533400"/>
          </a:xfrm>
          <a:prstGeom prst="actionButtonBackPrevious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7172" name="Text Box 17"/>
          <p:cNvSpPr txBox="1">
            <a:spLocks noChangeArrowheads="1"/>
          </p:cNvSpPr>
          <p:nvPr/>
        </p:nvSpPr>
        <p:spPr bwMode="auto">
          <a:xfrm>
            <a:off x="1835150" y="908050"/>
            <a:ext cx="36004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4000" b="1" u="none">
                <a:solidFill>
                  <a:srgbClr val="0066FF"/>
                </a:solidFill>
              </a:rPr>
              <a:t>EDI</a:t>
            </a:r>
          </a:p>
        </p:txBody>
      </p:sp>
      <p:sp>
        <p:nvSpPr>
          <p:cNvPr id="7173" name="Retângulo 1"/>
          <p:cNvSpPr>
            <a:spLocks noChangeArrowheads="1"/>
          </p:cNvSpPr>
          <p:nvPr/>
        </p:nvSpPr>
        <p:spPr bwMode="auto">
          <a:xfrm>
            <a:off x="1055688" y="1957388"/>
            <a:ext cx="76200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pt-BR" altLang="pt-BR" b="1" u="none" dirty="0"/>
              <a:t>EDI</a:t>
            </a:r>
            <a:r>
              <a:rPr lang="pt-BR" altLang="pt-BR" u="none" dirty="0"/>
              <a:t>, ou </a:t>
            </a:r>
            <a:r>
              <a:rPr lang="pt-BR" altLang="pt-BR" i="1" u="none" dirty="0" err="1"/>
              <a:t>Electronic</a:t>
            </a:r>
            <a:r>
              <a:rPr lang="pt-BR" altLang="pt-BR" i="1" u="none" dirty="0"/>
              <a:t> Data </a:t>
            </a:r>
            <a:r>
              <a:rPr lang="pt-BR" altLang="pt-BR" i="1" u="none" dirty="0" err="1"/>
              <a:t>Interchange</a:t>
            </a:r>
            <a:r>
              <a:rPr lang="pt-BR" altLang="pt-BR" u="none" dirty="0"/>
              <a:t>, significa troca </a:t>
            </a:r>
          </a:p>
          <a:p>
            <a:pPr eaLnBrk="1" hangingPunct="1"/>
            <a:r>
              <a:rPr lang="pt-BR" altLang="pt-BR" u="none" dirty="0"/>
              <a:t>estruturada de dados através  de uma rede de dados qualquer. </a:t>
            </a:r>
          </a:p>
          <a:p>
            <a:pPr eaLnBrk="1" hangingPunct="1"/>
            <a:r>
              <a:rPr lang="pt-BR" altLang="pt-BR" u="none" dirty="0"/>
              <a:t>Segundo </a:t>
            </a:r>
            <a:r>
              <a:rPr lang="pt-BR" altLang="pt-BR" u="none" dirty="0" err="1"/>
              <a:t>Turban</a:t>
            </a:r>
            <a:r>
              <a:rPr lang="pt-BR" altLang="pt-BR" u="none" dirty="0"/>
              <a:t> </a:t>
            </a:r>
            <a:r>
              <a:rPr lang="pt-BR" altLang="pt-BR" i="1" u="none" dirty="0"/>
              <a:t>et al</a:t>
            </a:r>
            <a:r>
              <a:rPr lang="pt-BR" altLang="pt-BR" u="none" dirty="0"/>
              <a:t>, o EDI pode ser definida como o movimento eletrônico de documentos standard de negócio entre, ou dentro, de empresas. o EDI usa um formato de dados estruturado de recolha automática que permite que os dados sejam transformados sem serem reintroduzidos. </a:t>
            </a:r>
          </a:p>
          <a:p>
            <a:pPr eaLnBrk="1" hangingPunct="1"/>
            <a:r>
              <a:rPr lang="pt-BR" altLang="pt-BR" u="none" dirty="0"/>
              <a:t>Além disso, </a:t>
            </a:r>
            <a:r>
              <a:rPr lang="pt-BR" altLang="pt-BR" u="none" dirty="0" err="1"/>
              <a:t>Turban</a:t>
            </a:r>
            <a:r>
              <a:rPr lang="pt-BR" altLang="pt-BR" u="none" dirty="0"/>
              <a:t> </a:t>
            </a:r>
            <a:r>
              <a:rPr lang="pt-BR" altLang="pt-BR" i="1" u="none" dirty="0"/>
              <a:t>et al</a:t>
            </a:r>
            <a:r>
              <a:rPr lang="pt-BR" altLang="pt-BR" u="none" dirty="0"/>
              <a:t> consideram que o uso primário do EDI é transferir transações de negócio repetitivas tais como: encomendas, faturas, aprovações de crédito e notificações de envio. Isto significa que o EDI hoje, contrariamente ao que muitos acreditam, não implica comunicação em tempo real. </a:t>
            </a:r>
          </a:p>
          <a:p>
            <a:pPr eaLnBrk="1" hangingPunct="1"/>
            <a:r>
              <a:rPr lang="pt-BR" altLang="pt-BR" u="none" dirty="0"/>
              <a:t>o termo "EDI tradicional" é usado para denotar o EDI com suporte para alguns dos standards EDI, tais como EDIFACT ou ANSI X12, ou subconjuntos deles.</a:t>
            </a:r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WordArt 2"/>
          <p:cNvSpPr>
            <a:spLocks noChangeArrowheads="1" noChangeShapeType="1" noTextEdit="1"/>
          </p:cNvSpPr>
          <p:nvPr/>
        </p:nvSpPr>
        <p:spPr bwMode="auto">
          <a:xfrm>
            <a:off x="6804248" y="326232"/>
            <a:ext cx="1806352" cy="156794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>
              <a:defRPr/>
            </a:pPr>
            <a:r>
              <a:rPr lang="pt-BR" sz="3600" kern="10" dirty="0">
                <a:solidFill>
                  <a:srgbClr val="339966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Lucida Sans"/>
              </a:rPr>
              <a:t>V</a:t>
            </a:r>
          </a:p>
        </p:txBody>
      </p:sp>
      <p:sp>
        <p:nvSpPr>
          <p:cNvPr id="8195" name="AutoShape 3">
            <a:hlinkClick r:id="rId3" action="ppaction://hlinksldjump" highlightClick="1"/>
            <a:hlinkHover r:id="" action="ppaction://hlinkshowjump?jump=lastslideviewed"/>
          </p:cNvPr>
          <p:cNvSpPr>
            <a:spLocks noChangeArrowheads="1"/>
          </p:cNvSpPr>
          <p:nvPr/>
        </p:nvSpPr>
        <p:spPr bwMode="auto">
          <a:xfrm>
            <a:off x="7543800" y="5919788"/>
            <a:ext cx="1066800" cy="533400"/>
          </a:xfrm>
          <a:prstGeom prst="actionButtonBackPrevious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1835150" y="908050"/>
            <a:ext cx="36004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4000" b="1" u="none">
                <a:solidFill>
                  <a:srgbClr val="0066FF"/>
                </a:solidFill>
              </a:rPr>
              <a:t>B2B</a:t>
            </a:r>
          </a:p>
        </p:txBody>
      </p:sp>
      <p:sp>
        <p:nvSpPr>
          <p:cNvPr id="8197" name="Rectangle 8"/>
          <p:cNvSpPr>
            <a:spLocks noChangeArrowheads="1"/>
          </p:cNvSpPr>
          <p:nvPr/>
        </p:nvSpPr>
        <p:spPr bwMode="auto">
          <a:xfrm>
            <a:off x="475019688" y="1258888"/>
            <a:ext cx="9144000" cy="0"/>
          </a:xfrm>
          <a:prstGeom prst="rect">
            <a:avLst/>
          </a:prstGeom>
          <a:solidFill>
            <a:srgbClr val="906D5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pt-PT" altLang="pt-BR" sz="900" b="1" u="none">
                <a:solidFill>
                  <a:srgbClr val="000000"/>
                </a:solidFill>
                <a:cs typeface="Times New Roman" pitchFamily="18" charset="0"/>
              </a:rPr>
              <a:t>rigem: Wikipédia, a enciclopédia livre. </a:t>
            </a:r>
            <a:endParaRPr lang="pt-PT" altLang="pt-BR" sz="800" u="none"/>
          </a:p>
          <a:p>
            <a:endParaRPr lang="pt-PT" altLang="pt-BR" sz="2400" u="none"/>
          </a:p>
        </p:txBody>
      </p:sp>
      <p:sp>
        <p:nvSpPr>
          <p:cNvPr id="8198" name="Rectangle 9"/>
          <p:cNvSpPr>
            <a:spLocks noChangeArrowheads="1"/>
          </p:cNvSpPr>
          <p:nvPr/>
        </p:nvSpPr>
        <p:spPr bwMode="auto">
          <a:xfrm>
            <a:off x="1186532" y="1893888"/>
            <a:ext cx="54737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pt-PT" altLang="pt-BR" sz="3200" b="1" u="none" dirty="0">
                <a:solidFill>
                  <a:srgbClr val="000000"/>
                </a:solidFill>
                <a:cs typeface="Times New Roman" pitchFamily="18" charset="0"/>
              </a:rPr>
              <a:t>B2B</a:t>
            </a:r>
            <a:r>
              <a:rPr lang="pt-PT" altLang="pt-BR" sz="3200" u="none" dirty="0">
                <a:solidFill>
                  <a:srgbClr val="000000"/>
                </a:solidFill>
                <a:cs typeface="Times New Roman" pitchFamily="18" charset="0"/>
              </a:rPr>
              <a:t> ou </a:t>
            </a:r>
            <a:r>
              <a:rPr lang="pt-PT" altLang="pt-BR" sz="3200" b="1" u="none" dirty="0">
                <a:solidFill>
                  <a:srgbClr val="000000"/>
                </a:solidFill>
                <a:cs typeface="Times New Roman" pitchFamily="18" charset="0"/>
              </a:rPr>
              <a:t>Business to Business</a:t>
            </a:r>
            <a:r>
              <a:rPr lang="pt-PT" altLang="pt-BR" sz="3200" u="none" dirty="0">
                <a:solidFill>
                  <a:srgbClr val="000000"/>
                </a:solidFill>
                <a:cs typeface="Times New Roman" pitchFamily="18" charset="0"/>
              </a:rPr>
              <a:t> </a:t>
            </a:r>
            <a:endParaRPr lang="pt-PT" altLang="pt-BR" sz="3200" u="none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ctr" eaLnBrk="1" hangingPunct="1"/>
            <a:r>
              <a:rPr lang="pt-PT" altLang="pt-BR" sz="3200" u="none" dirty="0" smtClean="0">
                <a:solidFill>
                  <a:srgbClr val="000000"/>
                </a:solidFill>
                <a:cs typeface="Times New Roman" pitchFamily="18" charset="0"/>
              </a:rPr>
              <a:t>é </a:t>
            </a:r>
            <a:r>
              <a:rPr lang="pt-PT" altLang="pt-BR" sz="3200" u="none" dirty="0">
                <a:solidFill>
                  <a:srgbClr val="000000"/>
                </a:solidFill>
                <a:cs typeface="Times New Roman" pitchFamily="18" charset="0"/>
              </a:rPr>
              <a:t>o nome dado ao </a:t>
            </a:r>
            <a:r>
              <a:rPr lang="pt-PT" altLang="pt-BR" sz="3200" u="none" dirty="0">
                <a:solidFill>
                  <a:srgbClr val="666699"/>
                </a:solidFill>
                <a:cs typeface="Times New Roman" pitchFamily="18" charset="0"/>
                <a:hlinkClick r:id="rId4" tooltip="Comércio"/>
              </a:rPr>
              <a:t>comércio</a:t>
            </a:r>
            <a:r>
              <a:rPr lang="pt-PT" altLang="pt-BR" sz="3200" u="none" dirty="0">
                <a:solidFill>
                  <a:srgbClr val="000000"/>
                </a:solidFill>
                <a:cs typeface="Times New Roman" pitchFamily="18" charset="0"/>
              </a:rPr>
              <a:t> </a:t>
            </a:r>
            <a:r>
              <a:rPr lang="pt-PT" altLang="pt-BR" sz="3200" u="none">
                <a:solidFill>
                  <a:srgbClr val="000000"/>
                </a:solidFill>
                <a:cs typeface="Times New Roman" pitchFamily="18" charset="0"/>
              </a:rPr>
              <a:t>praticado </a:t>
            </a:r>
            <a:r>
              <a:rPr lang="pt-PT" altLang="pt-BR" sz="3200" u="none" smtClean="0">
                <a:solidFill>
                  <a:srgbClr val="000000"/>
                </a:solidFill>
                <a:cs typeface="Times New Roman" pitchFamily="18" charset="0"/>
              </a:rPr>
              <a:t>por fornecedores </a:t>
            </a:r>
            <a:r>
              <a:rPr lang="pt-PT" altLang="pt-BR" sz="3200" u="none" dirty="0">
                <a:solidFill>
                  <a:srgbClr val="000000"/>
                </a:solidFill>
                <a:cs typeface="Times New Roman" pitchFamily="18" charset="0"/>
              </a:rPr>
              <a:t>e </a:t>
            </a:r>
            <a:r>
              <a:rPr lang="pt-PT" altLang="pt-BR" sz="3200" u="none" dirty="0">
                <a:solidFill>
                  <a:srgbClr val="666699"/>
                </a:solidFill>
                <a:cs typeface="Times New Roman" pitchFamily="18" charset="0"/>
                <a:hlinkClick r:id="rId5" tooltip="Empresa"/>
              </a:rPr>
              <a:t>clientes empresariais</a:t>
            </a:r>
            <a:r>
              <a:rPr lang="pt-PT" altLang="pt-BR" sz="3200" u="none" dirty="0">
                <a:solidFill>
                  <a:srgbClr val="000000"/>
                </a:solidFill>
                <a:cs typeface="Times New Roman" pitchFamily="18" charset="0"/>
              </a:rPr>
              <a:t>, ou seja de empresa para empresa.</a:t>
            </a:r>
            <a:endParaRPr lang="pt-PT" altLang="pt-BR" sz="6000" u="none" dirty="0"/>
          </a:p>
        </p:txBody>
      </p:sp>
      <p:sp>
        <p:nvSpPr>
          <p:cNvPr id="8199" name="Retângulo 7"/>
          <p:cNvSpPr>
            <a:spLocks noChangeArrowheads="1"/>
          </p:cNvSpPr>
          <p:nvPr/>
        </p:nvSpPr>
        <p:spPr bwMode="auto">
          <a:xfrm>
            <a:off x="1187450" y="5324475"/>
            <a:ext cx="51847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pt-BR" altLang="pt-BR" b="1" dirty="0">
                <a:solidFill>
                  <a:srgbClr val="008000"/>
                </a:solidFill>
              </a:rPr>
              <a:t>Reflexão: </a:t>
            </a:r>
            <a:endParaRPr lang="pt-BR" altLang="pt-BR" dirty="0">
              <a:solidFill>
                <a:srgbClr val="008000"/>
              </a:solidFill>
            </a:endParaRPr>
          </a:p>
          <a:p>
            <a:pPr algn="ctr" eaLnBrk="1" hangingPunct="1"/>
            <a:r>
              <a:rPr lang="pt-BR" altLang="pt-BR" b="1" u="none" dirty="0">
                <a:solidFill>
                  <a:srgbClr val="008000"/>
                </a:solidFill>
              </a:rPr>
              <a:t> Não se pode ensinar tudo à alguém. Pode-se apenas ajudá-lo a encontrar por si mesmo. –(GALILEU GALILEI)</a:t>
            </a:r>
            <a:endParaRPr lang="pt-BR" altLang="pt-BR" u="none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143000" y="762000"/>
            <a:ext cx="74676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BR" b="1" u="none"/>
              <a:t>Escolha a alternativa (letra) correta.</a:t>
            </a:r>
            <a:endParaRPr lang="pt-PT" altLang="pt-BR" sz="2000" b="1" u="none"/>
          </a:p>
          <a:p>
            <a:pPr eaLnBrk="1" hangingPunct="1">
              <a:spcBef>
                <a:spcPct val="50000"/>
              </a:spcBef>
            </a:pPr>
            <a:endParaRPr lang="pt-PT" altLang="pt-BR" sz="2000" b="1" u="none">
              <a:solidFill>
                <a:srgbClr val="FF66FF"/>
              </a:solidFill>
            </a:endParaRPr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7467600" y="381000"/>
          <a:ext cx="11430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Clip" r:id="rId3" imgW="4596143" imgH="2605889" progId="MS_ClipArt_Gallery.2">
                  <p:embed/>
                </p:oleObj>
              </mc:Choice>
              <mc:Fallback>
                <p:oleObj name="Clip" r:id="rId3" imgW="4596143" imgH="2605889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381000"/>
                        <a:ext cx="11430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143000" y="1828800"/>
            <a:ext cx="68580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BR" b="1" u="none">
                <a:solidFill>
                  <a:schemeClr val="accent2"/>
                </a:solidFill>
              </a:rPr>
              <a:t>3 Os investimentos, T.I  (tecnologia da informação) são considerados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BR" b="1" u="none">
                <a:solidFill>
                  <a:schemeClr val="accent2"/>
                </a:solidFill>
              </a:rPr>
              <a:t>como de elevado risco, quais sejam os fatores principais: </a:t>
            </a:r>
            <a:endParaRPr lang="pt-PT" altLang="pt-BR" sz="2400" b="1" u="none">
              <a:solidFill>
                <a:schemeClr val="accent2"/>
              </a:solidFill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331913" y="2924175"/>
            <a:ext cx="65786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BR" b="1" u="none">
                <a:solidFill>
                  <a:srgbClr val="666699"/>
                </a:solidFill>
                <a:hlinkClick r:id="rId5" action="ppaction://hlinksldjump"/>
              </a:rPr>
              <a:t>a)</a:t>
            </a:r>
            <a:r>
              <a:rPr lang="pt-PT" altLang="pt-BR" b="1" u="none">
                <a:solidFill>
                  <a:srgbClr val="666699"/>
                </a:solidFill>
              </a:rPr>
              <a:t>    Depreciação elevada; Vulnerabilidade (risco de “queima” do 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BR" b="1" u="none">
                <a:solidFill>
                  <a:srgbClr val="666699"/>
                </a:solidFill>
              </a:rPr>
              <a:t>        equipamento); Custos influenciados pelo dólar, entre outros.</a:t>
            </a:r>
          </a:p>
        </p:txBody>
      </p:sp>
      <p:sp>
        <p:nvSpPr>
          <p:cNvPr id="9222" name="Text Box 8">
            <a:hlinkClick r:id="rId6" action="ppaction://hlinksldjump"/>
          </p:cNvPr>
          <p:cNvSpPr txBox="1">
            <a:spLocks noChangeArrowheads="1"/>
          </p:cNvSpPr>
          <p:nvPr/>
        </p:nvSpPr>
        <p:spPr bwMode="auto">
          <a:xfrm>
            <a:off x="7010400" y="6096000"/>
            <a:ext cx="1676400" cy="346075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</a:gradFill>
          <a:ln w="9525">
            <a:solidFill>
              <a:srgbClr val="00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pt-BR" sz="1600" u="none">
                <a:solidFill>
                  <a:srgbClr val="000099"/>
                </a:solidFill>
              </a:rPr>
              <a:t>Página </a:t>
            </a:r>
            <a:r>
              <a:rPr lang="pt-PT" altLang="pt-BR" sz="1600" u="none">
                <a:solidFill>
                  <a:srgbClr val="000099"/>
                </a:solidFill>
                <a:hlinkClick r:id="rId6" action="ppaction://hlinksldjump"/>
              </a:rPr>
              <a:t>seguinte</a:t>
            </a:r>
            <a:endParaRPr lang="pt-PT" altLang="pt-BR" sz="1600" u="none">
              <a:solidFill>
                <a:schemeClr val="bg1"/>
              </a:solidFill>
            </a:endParaRPr>
          </a:p>
        </p:txBody>
      </p:sp>
      <p:sp>
        <p:nvSpPr>
          <p:cNvPr id="9223" name="Text Box 11"/>
          <p:cNvSpPr txBox="1">
            <a:spLocks noChangeArrowheads="1"/>
          </p:cNvSpPr>
          <p:nvPr/>
        </p:nvSpPr>
        <p:spPr bwMode="auto">
          <a:xfrm>
            <a:off x="1358900" y="4076700"/>
            <a:ext cx="721995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BR" b="1" u="none">
                <a:solidFill>
                  <a:srgbClr val="666699"/>
                </a:solidFill>
                <a:hlinkClick r:id="rId7" action="ppaction://hlinksldjump"/>
              </a:rPr>
              <a:t>b)</a:t>
            </a:r>
            <a:r>
              <a:rPr lang="pt-PT" altLang="pt-BR" b="1" u="none">
                <a:solidFill>
                  <a:srgbClr val="666699"/>
                </a:solidFill>
              </a:rPr>
              <a:t>    Pessoas com mais idade rejeitam a tecnologia; Os investimentos em 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BR" b="1" u="none">
                <a:solidFill>
                  <a:srgbClr val="666699"/>
                </a:solidFill>
              </a:rPr>
              <a:t>        T.I. apresentam baixo ROI (retorno sobre o investimento).</a:t>
            </a:r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WordArt 2"/>
          <p:cNvSpPr>
            <a:spLocks noChangeArrowheads="1" noChangeShapeType="1" noTextEdit="1"/>
          </p:cNvSpPr>
          <p:nvPr/>
        </p:nvSpPr>
        <p:spPr bwMode="auto">
          <a:xfrm>
            <a:off x="7020272" y="260648"/>
            <a:ext cx="1691208" cy="151216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>
              <a:defRPr/>
            </a:pPr>
            <a:r>
              <a:rPr lang="pt-BR" sz="3600" kern="10" dirty="0">
                <a:solidFill>
                  <a:srgbClr val="339966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Lucida Sans"/>
              </a:rPr>
              <a:t>V</a:t>
            </a:r>
          </a:p>
        </p:txBody>
      </p:sp>
      <p:sp>
        <p:nvSpPr>
          <p:cNvPr id="10243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43800" y="5943600"/>
            <a:ext cx="1066800" cy="533400"/>
          </a:xfrm>
          <a:prstGeom prst="actionButtonBackPrevious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1331913" y="908050"/>
            <a:ext cx="50419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000" b="1" u="none">
                <a:solidFill>
                  <a:srgbClr val="0066FF"/>
                </a:solidFill>
              </a:rPr>
              <a:t>O RISCO DOS INVESTIMENTOS EM T.I. Adjacentes ao comércio eletrônico.</a:t>
            </a:r>
          </a:p>
        </p:txBody>
      </p:sp>
      <p:sp>
        <p:nvSpPr>
          <p:cNvPr id="10245" name="Retângulo 1"/>
          <p:cNvSpPr>
            <a:spLocks noChangeArrowheads="1"/>
          </p:cNvSpPr>
          <p:nvPr/>
        </p:nvSpPr>
        <p:spPr bwMode="auto">
          <a:xfrm>
            <a:off x="1116013" y="1773238"/>
            <a:ext cx="76327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pt-BR" altLang="pt-BR" u="none"/>
              <a:t>Equipamentos e softwares ficam rapidamente obsoletos (novas tecnologias são lançadas em curto intervalo de tempo e por vezes com preços mais baixos que seus predecessores tecnologicamente inferiores). </a:t>
            </a:r>
          </a:p>
          <a:p>
            <a:pPr eaLnBrk="1" hangingPunct="1"/>
            <a:r>
              <a:rPr lang="pt-BR" altLang="pt-BR" u="none"/>
              <a:t>No Brasil, a produção de semicondutores (especialmente  microprocessadores) ainda é pequena, o que leva os fabricantes (na maioria apenas montadores)  a necessidade de importar vários componentes e em razão disso, as cotações tendem a ser em dólar (“U$” o que inspira cuidados dada a oscilação cambial). </a:t>
            </a:r>
          </a:p>
          <a:p>
            <a:pPr eaLnBrk="1" hangingPunct="1"/>
            <a:r>
              <a:rPr lang="pt-BR" altLang="pt-BR" u="none"/>
              <a:t>A “longevidade” (vida útil) de um hardware é incerta, são vulneráveis até mesmo a energia estática ou descargas atmosféricas.  </a:t>
            </a:r>
          </a:p>
          <a:p>
            <a:pPr eaLnBrk="1" hangingPunct="1"/>
            <a:r>
              <a:rPr lang="pt-BR" altLang="pt-BR" u="none"/>
              <a:t>Pelos fatores citados, equipamentos de informática não são bem aceitos como “garantia” para financiamentos em instituições financeiras. Como também apresentam elevadíssima depreciação contábil. </a:t>
            </a:r>
          </a:p>
          <a:p>
            <a:pPr eaLnBrk="1" hangingPunct="1"/>
            <a:r>
              <a:rPr lang="pt-BR" altLang="pt-BR" u="none"/>
              <a:t>As chamadas empresas “pontocom” tem seu ativo fixo (patrimônio imobilizado) quase que totalmente baseado em algo intangível que é a marca e o próprio website ou portal de negócios.</a:t>
            </a:r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3"/>
          <p:cNvGraphicFramePr>
            <a:graphicFrameLocks noChangeAspect="1"/>
          </p:cNvGraphicFramePr>
          <p:nvPr/>
        </p:nvGraphicFramePr>
        <p:xfrm>
          <a:off x="7467600" y="381000"/>
          <a:ext cx="11430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Clip" r:id="rId3" imgW="4596143" imgH="2605889" progId="MS_ClipArt_Gallery.2">
                  <p:embed/>
                </p:oleObj>
              </mc:Choice>
              <mc:Fallback>
                <p:oleObj name="Clip" r:id="rId3" imgW="4596143" imgH="2605889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381000"/>
                        <a:ext cx="11430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1143000" y="1828800"/>
            <a:ext cx="714375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BR" b="1" u="none">
                <a:solidFill>
                  <a:schemeClr val="accent2"/>
                </a:solidFill>
              </a:rPr>
              <a:t>4 A política nacional de certificação digital é gerida por uma autarquia 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BR" b="1" u="none">
                <a:solidFill>
                  <a:schemeClr val="accent2"/>
                </a:solidFill>
              </a:rPr>
              <a:t>      federal ligada a casa civil da presidência da república. Trata-se do:</a:t>
            </a:r>
            <a:endParaRPr lang="pt-PT" altLang="pt-BR" sz="2400" b="1" u="none">
              <a:solidFill>
                <a:schemeClr val="accent2"/>
              </a:solidFill>
            </a:endParaRPr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3124200" y="2819400"/>
            <a:ext cx="2705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BR" b="1" u="none">
                <a:solidFill>
                  <a:schemeClr val="accent2"/>
                </a:solidFill>
              </a:rPr>
              <a:t>a)</a:t>
            </a:r>
            <a:r>
              <a:rPr lang="pt-PT" altLang="pt-BR" b="1" u="none"/>
              <a:t> </a:t>
            </a:r>
            <a:r>
              <a:rPr lang="pt-PT" altLang="pt-BR" b="1" u="none">
                <a:hlinkClick r:id="rId5" action="ppaction://hlinksldjump"/>
              </a:rPr>
              <a:t>ITI</a:t>
            </a:r>
            <a:r>
              <a:rPr lang="pt-PT" altLang="pt-BR" b="1" u="none"/>
              <a:t>		</a:t>
            </a:r>
            <a:r>
              <a:rPr lang="pt-PT" altLang="pt-BR" b="1" u="none">
                <a:solidFill>
                  <a:schemeClr val="accent2"/>
                </a:solidFill>
              </a:rPr>
              <a:t>b)</a:t>
            </a:r>
            <a:r>
              <a:rPr lang="pt-PT" altLang="pt-BR" b="1" u="none"/>
              <a:t> </a:t>
            </a:r>
            <a:r>
              <a:rPr lang="pt-PT" altLang="pt-BR" b="1" u="none">
                <a:hlinkClick r:id="rId6" action="ppaction://hlinksldjump"/>
              </a:rPr>
              <a:t>CGI</a:t>
            </a:r>
            <a:endParaRPr lang="pt-PT" altLang="pt-BR" b="1" u="none"/>
          </a:p>
        </p:txBody>
      </p:sp>
      <p:sp>
        <p:nvSpPr>
          <p:cNvPr id="11269" name="Text Box 6"/>
          <p:cNvSpPr txBox="1">
            <a:spLocks noChangeArrowheads="1"/>
          </p:cNvSpPr>
          <p:nvPr/>
        </p:nvSpPr>
        <p:spPr bwMode="auto">
          <a:xfrm>
            <a:off x="1116013" y="3500438"/>
            <a:ext cx="4521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BR" b="1" u="none">
                <a:solidFill>
                  <a:schemeClr val="accent2"/>
                </a:solidFill>
              </a:rPr>
              <a:t>5 Devemos observar no Certificado Digital..:</a:t>
            </a:r>
          </a:p>
        </p:txBody>
      </p:sp>
      <p:sp>
        <p:nvSpPr>
          <p:cNvPr id="11270" name="Text Box 7"/>
          <p:cNvSpPr txBox="1">
            <a:spLocks noChangeArrowheads="1"/>
          </p:cNvSpPr>
          <p:nvPr/>
        </p:nvSpPr>
        <p:spPr bwMode="auto">
          <a:xfrm>
            <a:off x="1116013" y="4508500"/>
            <a:ext cx="74882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BR" b="1" u="none">
                <a:solidFill>
                  <a:schemeClr val="accent2"/>
                </a:solidFill>
              </a:rPr>
              <a:t>b)</a:t>
            </a:r>
            <a:r>
              <a:rPr lang="pt-PT" altLang="pt-BR" b="1" u="none"/>
              <a:t> </a:t>
            </a:r>
            <a:r>
              <a:rPr lang="pt-PT" altLang="pt-BR" b="1" u="none">
                <a:hlinkClick r:id="rId7" action="ppaction://hlinksldjump"/>
              </a:rPr>
              <a:t>Deve-se dar um duplo clic no “cadeado” e observar 4 itens..</a:t>
            </a:r>
            <a:endParaRPr lang="pt-PT" altLang="pt-BR" b="1" u="none"/>
          </a:p>
        </p:txBody>
      </p:sp>
      <p:sp>
        <p:nvSpPr>
          <p:cNvPr id="11271" name="Text Box 8">
            <a:hlinkClick r:id="rId8" action="ppaction://hlinksldjump"/>
          </p:cNvPr>
          <p:cNvSpPr txBox="1">
            <a:spLocks noChangeArrowheads="1"/>
          </p:cNvSpPr>
          <p:nvPr/>
        </p:nvSpPr>
        <p:spPr bwMode="auto">
          <a:xfrm>
            <a:off x="7010400" y="6096000"/>
            <a:ext cx="1676400" cy="346075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</a:gradFill>
          <a:ln w="9525">
            <a:solidFill>
              <a:srgbClr val="00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pt-BR" sz="1600" u="none">
                <a:solidFill>
                  <a:srgbClr val="000099"/>
                </a:solidFill>
                <a:hlinkClick r:id="rId8" action="ppaction://hlinksldjump"/>
              </a:rPr>
              <a:t>Página seguinte</a:t>
            </a:r>
            <a:endParaRPr lang="pt-PT" altLang="pt-BR" sz="1600" u="none">
              <a:solidFill>
                <a:schemeClr val="bg1"/>
              </a:solidFill>
            </a:endParaRPr>
          </a:p>
        </p:txBody>
      </p:sp>
      <p:sp>
        <p:nvSpPr>
          <p:cNvPr id="11272" name="Text Box 11"/>
          <p:cNvSpPr txBox="1">
            <a:spLocks noChangeArrowheads="1"/>
          </p:cNvSpPr>
          <p:nvPr/>
        </p:nvSpPr>
        <p:spPr bwMode="auto">
          <a:xfrm>
            <a:off x="1116013" y="4005263"/>
            <a:ext cx="74882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BR" b="1" u="none">
                <a:solidFill>
                  <a:schemeClr val="accent2"/>
                </a:solidFill>
              </a:rPr>
              <a:t>a)</a:t>
            </a:r>
            <a:r>
              <a:rPr lang="pt-PT" altLang="pt-BR" b="1" u="none"/>
              <a:t> </a:t>
            </a:r>
            <a:r>
              <a:rPr lang="pt-PT" altLang="pt-BR" b="1" u="none">
                <a:hlinkClick r:id="rId6" action="ppaction://hlinksldjump"/>
              </a:rPr>
              <a:t>Não há nada a observar, desde que seja exibido o “cadeado” no browser</a:t>
            </a:r>
            <a:endParaRPr lang="pt-PT" altLang="pt-BR" b="1" u="none"/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ercício de ortografia 2">
  <a:themeElements>
    <a:clrScheme name="Exercício de ortografia 2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Exercício de ortografia 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altLang="pt-BR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altLang="pt-BR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xercício de ortografia 2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xercício de ortografia 2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xercício de ortografia 2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A:\Exercício de ortografia 2.ppt</Template>
  <TotalTime>764</TotalTime>
  <Words>980</Words>
  <Application>Microsoft Office PowerPoint</Application>
  <PresentationFormat>Apresentação na tela (4:3)</PresentationFormat>
  <Paragraphs>200</Paragraphs>
  <Slides>28</Slides>
  <Notes>15</Notes>
  <HiddenSlides>15</HiddenSlides>
  <MMClips>1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30" baseType="lpstr">
      <vt:lpstr>Exercício de ortografia 2</vt:lpstr>
      <vt:lpstr>Clip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Unknown 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profsergio.net</dc:creator>
  <cp:lastModifiedBy>profsergio.net</cp:lastModifiedBy>
  <cp:revision>243</cp:revision>
  <dcterms:created xsi:type="dcterms:W3CDTF">2002-04-10T19:41:14Z</dcterms:created>
  <dcterms:modified xsi:type="dcterms:W3CDTF">2014-09-20T15:58:22Z</dcterms:modified>
</cp:coreProperties>
</file>