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5"/>
  </p:notesMasterIdLst>
  <p:sldIdLst>
    <p:sldId id="272" r:id="rId2"/>
    <p:sldId id="265" r:id="rId3"/>
    <p:sldId id="266" r:id="rId4"/>
    <p:sldId id="263" r:id="rId5"/>
    <p:sldId id="259" r:id="rId6"/>
    <p:sldId id="260" r:id="rId7"/>
    <p:sldId id="261" r:id="rId8"/>
    <p:sldId id="262" r:id="rId9"/>
    <p:sldId id="264" r:id="rId10"/>
    <p:sldId id="271" r:id="rId11"/>
    <p:sldId id="256" r:id="rId12"/>
    <p:sldId id="258" r:id="rId13"/>
    <p:sldId id="273" r:id="rId1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0" autoAdjust="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E3DB7B-46DD-4125-9145-C2092072DE26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625C9-A300-4BF8-B127-2FAB6CCF0F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5452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ECC-9A25-4832-A655-6F5B28CA979C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7F38-6227-4E4E-BC50-28ECCD0419E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ECC-9A25-4832-A655-6F5B28CA979C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7F38-6227-4E4E-BC50-28ECCD0419E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ECC-9A25-4832-A655-6F5B28CA979C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7F38-6227-4E4E-BC50-28ECCD0419E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ECC-9A25-4832-A655-6F5B28CA979C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7F38-6227-4E4E-BC50-28ECCD0419E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ECC-9A25-4832-A655-6F5B28CA979C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7F38-6227-4E4E-BC50-28ECCD0419E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ECC-9A25-4832-A655-6F5B28CA979C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7F38-6227-4E4E-BC50-28ECCD0419E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ECC-9A25-4832-A655-6F5B28CA979C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7F38-6227-4E4E-BC50-28ECCD0419E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ECC-9A25-4832-A655-6F5B28CA979C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7F38-6227-4E4E-BC50-28ECCD0419E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ECC-9A25-4832-A655-6F5B28CA979C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7F38-6227-4E4E-BC50-28ECCD0419E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ECC-9A25-4832-A655-6F5B28CA979C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7F38-6227-4E4E-BC50-28ECCD0419E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ECC-9A25-4832-A655-6F5B28CA979C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E7A7F38-6227-4E4E-BC50-28ECCD0419E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162ECC-9A25-4832-A655-6F5B28CA979C}" type="datetimeFigureOut">
              <a:rPr lang="pt-BR" smtClean="0"/>
              <a:pPr/>
              <a:t>13/09/2013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7A7F38-6227-4E4E-BC50-28ECCD0419E4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rn.sebrae.com.br/noticia.php?id=77" TargetMode="External"/><Relationship Id="rId2" Type="http://schemas.openxmlformats.org/officeDocument/2006/relationships/hyperlink" Target="http://www.inei.org.br/cursos-e-workshops/gestao-da-inovacao-nas-organizacoes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inei.org.br/cursos-e-workshops/gestao-da-inovacao-nas-organizacoes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ministradores.com.br/noticias/administracao-e-negocios/o-empreendedorismo-e-a-globalizacao/12558/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03848" y="2076872"/>
            <a:ext cx="2400202" cy="920080"/>
          </a:xfrm>
        </p:spPr>
        <p:txBody>
          <a:bodyPr/>
          <a:lstStyle/>
          <a:p>
            <a:pPr algn="ctr"/>
            <a:r>
              <a:rPr lang="pt-BR" sz="4400" b="0" dirty="0" smtClean="0">
                <a:solidFill>
                  <a:schemeClr val="tx1"/>
                </a:solidFill>
                <a:effectLst/>
              </a:rPr>
              <a:t>Grupo I</a:t>
            </a:r>
            <a:endParaRPr lang="pt-BR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3400" y="3166618"/>
            <a:ext cx="7854696" cy="3214710"/>
          </a:xfrm>
        </p:spPr>
        <p:txBody>
          <a:bodyPr>
            <a:normAutofit/>
          </a:bodyPr>
          <a:lstStyle/>
          <a:p>
            <a:pPr algn="ctr"/>
            <a:r>
              <a:rPr lang="pt-BR" b="1" dirty="0" smtClean="0"/>
              <a:t>DISCENTES: </a:t>
            </a:r>
          </a:p>
          <a:p>
            <a:pPr algn="l"/>
            <a:r>
              <a:rPr lang="pt-BR" dirty="0" smtClean="0"/>
              <a:t>Débora Amara: amara.debora@gmail.com</a:t>
            </a:r>
          </a:p>
          <a:p>
            <a:pPr algn="l"/>
            <a:r>
              <a:rPr lang="pt-BR" dirty="0" smtClean="0"/>
              <a:t>Felipe </a:t>
            </a:r>
            <a:r>
              <a:rPr lang="pt-BR" dirty="0" err="1" smtClean="0"/>
              <a:t>Kieling</a:t>
            </a:r>
            <a:r>
              <a:rPr lang="pt-BR" dirty="0" smtClean="0"/>
              <a:t>:  felipe.alana88@gmail.com</a:t>
            </a:r>
          </a:p>
          <a:p>
            <a:pPr algn="l"/>
            <a:r>
              <a:rPr lang="pt-BR" dirty="0" smtClean="0"/>
              <a:t>Mateus Martins : mateus.martins@caixa.gov.br</a:t>
            </a:r>
          </a:p>
          <a:p>
            <a:pPr algn="l"/>
            <a:r>
              <a:rPr lang="pt-BR" dirty="0" smtClean="0"/>
              <a:t>Raquel </a:t>
            </a:r>
            <a:r>
              <a:rPr lang="pt-BR" dirty="0" err="1" smtClean="0"/>
              <a:t>Louredo</a:t>
            </a:r>
            <a:r>
              <a:rPr lang="pt-BR" dirty="0" smtClean="0"/>
              <a:t>: raquelllouredo@gmail.com</a:t>
            </a:r>
          </a:p>
          <a:p>
            <a:pPr algn="l"/>
            <a:r>
              <a:rPr lang="pt-BR" dirty="0" smtClean="0"/>
              <a:t>Renata Esteves: renataesteves89@hotmail.com</a:t>
            </a:r>
          </a:p>
          <a:p>
            <a:pPr algn="l"/>
            <a:endParaRPr lang="pt-BR" dirty="0"/>
          </a:p>
        </p:txBody>
      </p:sp>
      <p:pic>
        <p:nvPicPr>
          <p:cNvPr id="1026" name="Picture 2" descr="C:\UNIRON\2013_2\GESCOM 1P - EMPREEND COMERC\fotos alunos empreend 1p 2013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1943100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57200" y="-171400"/>
            <a:ext cx="8229600" cy="11430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6000" dirty="0" smtClean="0"/>
              <a:t>EMPREEDEDORISMO</a:t>
            </a:r>
            <a:endParaRPr lang="pt-BR" dirty="0"/>
          </a:p>
        </p:txBody>
      </p:sp>
      <p:pic>
        <p:nvPicPr>
          <p:cNvPr id="6" name="Picture 2" descr="C:\UNIRON\2013_2\GESCOM 1P - EMPREEND COMERC\fotos alunos empreend 1p 2013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308" y="1700808"/>
            <a:ext cx="1943100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5"/>
          <p:cNvSpPr txBox="1">
            <a:spLocks noGrp="1"/>
          </p:cNvSpPr>
          <p:nvPr>
            <p:ph type="subTitle" idx="1"/>
          </p:nvPr>
        </p:nvSpPr>
        <p:spPr>
          <a:xfrm>
            <a:off x="4714876" y="1428736"/>
            <a:ext cx="3673220" cy="4388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latin typeface="Arial" pitchFamily="34" charset="0"/>
                <a:cs typeface="Arial" pitchFamily="34" charset="0"/>
              </a:rPr>
              <a:t>Uma empresa que mira somente a lucratividade e perpetuar-se, torna – se uma empresa mercenária.</a:t>
            </a:r>
          </a:p>
          <a:p>
            <a:pPr algn="just"/>
            <a:r>
              <a:rPr lang="pt-BR" sz="2000" dirty="0" smtClean="0">
                <a:latin typeface="Arial" pitchFamily="34" charset="0"/>
                <a:cs typeface="Arial" pitchFamily="34" charset="0"/>
              </a:rPr>
              <a:t> Necessário se faz, que tenha responsabilidade na qualidade ambiental, satisfação dos clientes, competência e profissionalismo, espírito de equipe.</a:t>
            </a:r>
          </a:p>
          <a:p>
            <a:pPr algn="just"/>
            <a:r>
              <a:rPr lang="pt-BR" sz="2000" dirty="0" smtClean="0">
                <a:latin typeface="Arial" pitchFamily="34" charset="0"/>
                <a:cs typeface="Arial" pitchFamily="34" charset="0"/>
              </a:rPr>
              <a:t>Valores que a empresa precisa apresentar</a:t>
            </a:r>
            <a:endParaRPr lang="pt-BR" sz="2000" dirty="0"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  <p:sp>
        <p:nvSpPr>
          <p:cNvPr id="4" name="Espaço Reservado para Conteúdo 6"/>
          <p:cNvSpPr txBox="1">
            <a:spLocks/>
          </p:cNvSpPr>
          <p:nvPr/>
        </p:nvSpPr>
        <p:spPr>
          <a:xfrm>
            <a:off x="500034" y="1357298"/>
            <a:ext cx="3500462" cy="507209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Qualquer Empresa tem </a:t>
            </a:r>
            <a:r>
              <a:rPr kumimoji="0" lang="pt-BR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visão</a:t>
            </a: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</a:t>
            </a:r>
            <a:r>
              <a:rPr kumimoji="0" lang="pt-BR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missão</a:t>
            </a: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e  </a:t>
            </a:r>
            <a:r>
              <a:rPr kumimoji="0" lang="pt-BR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objetivo. Os objetivos</a:t>
            </a: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devem ser quantitativos e mensuráveis. Ex: Empresa de Sandálias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Visão: </a:t>
            </a:r>
            <a:r>
              <a:rPr kumimoji="0" lang="pt-BR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Ser a melhor a nível nacional;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Missão: </a:t>
            </a:r>
            <a:r>
              <a:rPr kumimoji="0" lang="pt-BR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Satisfazer as necessidades do mercado atual;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Objetivo: </a:t>
            </a:r>
            <a:r>
              <a:rPr kumimoji="0" lang="pt-BR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Ser a nº 1 em vendas nacionais em pequeno prazo (1 a 2 anos)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pt-BR" sz="800" i="1" dirty="0" smtClean="0">
                <a:latin typeface="Arial" pitchFamily="34" charset="0"/>
                <a:cs typeface="Arial" pitchFamily="34" charset="0"/>
              </a:rPr>
              <a:t>Fonte: www.adna.com.pt/a-empresa/miss</a:t>
            </a:r>
            <a:r>
              <a:rPr lang="pt-BR" sz="800" i="1" dirty="0" err="1" smtClean="0">
                <a:latin typeface="Arial" pitchFamily="34" charset="0"/>
                <a:cs typeface="Arial" pitchFamily="34" charset="0"/>
              </a:rPr>
              <a:t>ão-visão-valores</a:t>
            </a:r>
            <a:endParaRPr lang="pt-BR" sz="800" i="1" dirty="0">
              <a:latin typeface="Arial" pitchFamily="34" charset="0"/>
              <a:cs typeface="Arial" pitchFamily="34" charset="0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pt-BR" sz="2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pt-B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pt-B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ítulo 4"/>
          <p:cNvSpPr txBox="1">
            <a:spLocks/>
          </p:cNvSpPr>
          <p:nvPr/>
        </p:nvSpPr>
        <p:spPr>
          <a:xfrm>
            <a:off x="357158" y="428604"/>
            <a:ext cx="8572560" cy="571504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450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6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4. OBJETIVOS BÁSICOS DE UMA EMPRESA: LUCRO E PERPETUAR-SE</a:t>
            </a:r>
            <a:r>
              <a:rPr kumimoji="0" lang="pt-BR" sz="5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pt-BR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Imagem 9" descr="Filosofia-e-Consciencia-Neg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00958" y="5429264"/>
            <a:ext cx="1214446" cy="1165109"/>
          </a:xfrm>
          <a:prstGeom prst="rect">
            <a:avLst/>
          </a:prstGeom>
        </p:spPr>
      </p:pic>
      <p:pic>
        <p:nvPicPr>
          <p:cNvPr id="11" name="Espaço Reservado para Conteúdo 7" descr="lucro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714356"/>
            <a:ext cx="928694" cy="57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343772" cy="500065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5. Análise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SWOT</a:t>
            </a:r>
            <a:r>
              <a:rPr lang="pt-BR" dirty="0" smtClean="0"/>
              <a:t> ou FOFA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0034" y="1142984"/>
            <a:ext cx="8143932" cy="4857784"/>
          </a:xfrm>
        </p:spPr>
        <p:txBody>
          <a:bodyPr/>
          <a:lstStyle/>
          <a:p>
            <a:pPr algn="just"/>
            <a:r>
              <a:rPr lang="pt-BR" dirty="0"/>
              <a:t> </a:t>
            </a:r>
            <a:r>
              <a:rPr lang="pt-BR" dirty="0" smtClean="0"/>
              <a:t>  </a:t>
            </a:r>
            <a:r>
              <a:rPr lang="pt-BR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Análise SWOT é uma ferramenta utilizada durante a realização do planejamento estratégico para auxiliar na compreensão do cenário em que se encontra a companhia.</a:t>
            </a:r>
            <a:endParaRPr lang="pt-BR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gem 3" descr="swo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786058"/>
            <a:ext cx="3860794" cy="2714621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4286248" y="2857496"/>
            <a:ext cx="485775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- Forças (</a:t>
            </a:r>
            <a:r>
              <a:rPr lang="pt-BR" sz="2400" b="1" i="1" dirty="0" err="1" smtClean="0">
                <a:latin typeface="Times New Roman" pitchFamily="18" charset="0"/>
                <a:cs typeface="Times New Roman" pitchFamily="18" charset="0"/>
              </a:rPr>
              <a:t>Strengths</a:t>
            </a:r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pt-BR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- Fraquezas (</a:t>
            </a:r>
            <a:r>
              <a:rPr lang="pt-BR" sz="2400" b="1" i="1" dirty="0" err="1" smtClean="0">
                <a:latin typeface="Times New Roman" pitchFamily="18" charset="0"/>
                <a:cs typeface="Times New Roman" pitchFamily="18" charset="0"/>
              </a:rPr>
              <a:t>Weaknesses</a:t>
            </a:r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pt-BR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- Oportunidades (</a:t>
            </a:r>
            <a:r>
              <a:rPr lang="pt-BR" sz="2400" b="1" i="1" dirty="0" err="1" smtClean="0">
                <a:latin typeface="Times New Roman" pitchFamily="18" charset="0"/>
                <a:cs typeface="Times New Roman" pitchFamily="18" charset="0"/>
              </a:rPr>
              <a:t>Opportunities</a:t>
            </a:r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) e</a:t>
            </a:r>
          </a:p>
          <a:p>
            <a:endParaRPr lang="pt-BR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- Ameaças (</a:t>
            </a:r>
            <a:r>
              <a:rPr lang="pt-BR" sz="2400" b="1" i="1" dirty="0" err="1" smtClean="0">
                <a:latin typeface="Times New Roman" pitchFamily="18" charset="0"/>
                <a:cs typeface="Times New Roman" pitchFamily="18" charset="0"/>
              </a:rPr>
              <a:t>Threats</a:t>
            </a:r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6" name="CaixaDeTexto 5"/>
          <p:cNvSpPr txBox="1"/>
          <p:nvPr/>
        </p:nvSpPr>
        <p:spPr>
          <a:xfrm>
            <a:off x="500034" y="6000768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FONTE: http://</a:t>
            </a:r>
            <a:r>
              <a:rPr lang="pt-BR" i="1" dirty="0" smtClean="0"/>
              <a:t>www.administradores.com.br/noticias/administracao-e-negocios/saiba-como-fazer-uma-analise-swot/73989</a:t>
            </a:r>
            <a:r>
              <a:rPr lang="pt-BR" dirty="0" smtClean="0"/>
              <a:t>/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443914" cy="653210"/>
          </a:xfrm>
        </p:spPr>
        <p:txBody>
          <a:bodyPr>
            <a:noAutofit/>
          </a:bodyPr>
          <a:lstStyle/>
          <a:p>
            <a:r>
              <a:rPr lang="pt-BR" sz="4400" b="1" dirty="0" smtClean="0">
                <a:latin typeface="Times New Roman" pitchFamily="18" charset="0"/>
                <a:cs typeface="Times New Roman" pitchFamily="18" charset="0"/>
              </a:rPr>
              <a:t>Passos</a:t>
            </a:r>
            <a:r>
              <a:rPr lang="pt-BR" sz="4000" b="1" dirty="0" smtClean="0">
                <a:latin typeface="Times New Roman" pitchFamily="18" charset="0"/>
                <a:cs typeface="Times New Roman" pitchFamily="18" charset="0"/>
              </a:rPr>
              <a:t> para análise SWOT ou FOFA</a:t>
            </a:r>
            <a:endParaRPr lang="pt-BR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428596" y="1214422"/>
            <a:ext cx="8229600" cy="2500330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1º) </a:t>
            </a:r>
            <a:r>
              <a:rPr kumimoji="0" lang="pt-B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Divida o cenário empresarial em duas partes;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2º) Defina o ambiente interno;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3º) Determine o ambiente externo;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4º) Coloque os dados em formato de diagrama;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5º) Analise o cenário encontrado.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pt-BR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28596" y="5715016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i="1" dirty="0" smtClean="0">
                <a:latin typeface="Times New Roman" pitchFamily="18" charset="0"/>
                <a:cs typeface="Times New Roman" pitchFamily="18" charset="0"/>
              </a:rPr>
              <a:t>FONTE: http://www.administradores.com.br/noticias/administracao-e-negocios/saiba-como-fazer-uma-analise-swot/73989/</a:t>
            </a:r>
            <a:endParaRPr lang="pt-BR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Imagem 8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3204102"/>
            <a:ext cx="2863732" cy="2439475"/>
          </a:xfrm>
          <a:prstGeom prst="rect">
            <a:avLst/>
          </a:prstGeom>
        </p:spPr>
      </p:pic>
      <p:pic>
        <p:nvPicPr>
          <p:cNvPr id="10" name="Imagem 9" descr="281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3714751"/>
            <a:ext cx="4286280" cy="1821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214414" y="1857365"/>
            <a:ext cx="6572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http://www.atitudessustentaveis.com.br/conscientizacao/o-que-e-empreendedorismo-social/</a:t>
            </a:r>
            <a:endParaRPr lang="pt-B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755576" y="90872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Referências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2363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EMPREEDEDORISMO SOCIAL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t-BR" sz="1800" dirty="0" smtClean="0">
                <a:latin typeface="+mj-lt"/>
              </a:rPr>
              <a:t>Empreendedorismo Social é um nome dado a um </a:t>
            </a:r>
            <a:r>
              <a:rPr lang="pt-BR" sz="1800" b="1" dirty="0" smtClean="0">
                <a:latin typeface="+mj-lt"/>
              </a:rPr>
              <a:t>conjunto de ações empreendedoras que visam à melhoria da sociedade</a:t>
            </a:r>
            <a:r>
              <a:rPr lang="pt-BR" sz="1800" dirty="0" smtClean="0">
                <a:latin typeface="+mj-lt"/>
              </a:rPr>
              <a:t>, onde os empreendedores lançam mão de medidas que podem ser </a:t>
            </a:r>
            <a:r>
              <a:rPr lang="pt-BR" sz="1800" b="1" dirty="0" smtClean="0">
                <a:latin typeface="+mj-lt"/>
              </a:rPr>
              <a:t>ao mesmo tempo lucrativas e sociais.</a:t>
            </a:r>
          </a:p>
          <a:p>
            <a:r>
              <a:rPr lang="pt-BR" sz="1800" dirty="0" smtClean="0">
                <a:latin typeface="+mj-lt"/>
              </a:rPr>
              <a:t>Temos hoje grandes exemplos de </a:t>
            </a:r>
            <a:r>
              <a:rPr lang="pt-BR" sz="1800" b="1" dirty="0" smtClean="0">
                <a:latin typeface="+mj-lt"/>
              </a:rPr>
              <a:t>Empreendedorismo Social que deram certo</a:t>
            </a:r>
            <a:r>
              <a:rPr lang="pt-BR" sz="1800" dirty="0" smtClean="0">
                <a:latin typeface="+mj-lt"/>
              </a:rPr>
              <a:t> como a </a:t>
            </a:r>
            <a:r>
              <a:rPr lang="pt-BR" sz="1800" b="1" dirty="0" err="1" smtClean="0">
                <a:latin typeface="+mj-lt"/>
              </a:rPr>
              <a:t>Ashoka</a:t>
            </a:r>
            <a:r>
              <a:rPr lang="pt-BR" sz="1800" b="1" dirty="0" smtClean="0">
                <a:latin typeface="+mj-lt"/>
              </a:rPr>
              <a:t> e a Artemísia</a:t>
            </a:r>
            <a:r>
              <a:rPr lang="pt-BR" sz="1800" dirty="0" smtClean="0">
                <a:latin typeface="+mj-lt"/>
              </a:rPr>
              <a:t>, duas empresas </a:t>
            </a:r>
            <a:r>
              <a:rPr lang="pt-BR" sz="1800" b="1" dirty="0" smtClean="0">
                <a:latin typeface="+mj-lt"/>
              </a:rPr>
              <a:t>empreendedoras com responsabilidade social</a:t>
            </a:r>
            <a:r>
              <a:rPr lang="pt-BR" sz="1800" dirty="0" smtClean="0">
                <a:latin typeface="+mj-lt"/>
              </a:rPr>
              <a:t>.</a:t>
            </a:r>
          </a:p>
          <a:p>
            <a:r>
              <a:rPr lang="pt-BR" sz="1800" dirty="0" smtClean="0">
                <a:latin typeface="+mj-lt"/>
              </a:rPr>
              <a:t>Este tipo de empreendedorismo é normalmente praticado por ONGS</a:t>
            </a:r>
            <a:r>
              <a:rPr lang="pt-BR" sz="1800" dirty="0" smtClean="0"/>
              <a:t>.</a:t>
            </a:r>
          </a:p>
          <a:p>
            <a:pPr marL="0" indent="0">
              <a:buNone/>
            </a:pPr>
            <a:endParaRPr lang="pt-BR" sz="1200" dirty="0"/>
          </a:p>
        </p:txBody>
      </p:sp>
      <p:pic>
        <p:nvPicPr>
          <p:cNvPr id="5" name="Espaço Reservado para Conteúdo 4" descr="image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72066" y="2000240"/>
            <a:ext cx="3500462" cy="3286148"/>
          </a:xfrm>
        </p:spPr>
      </p:pic>
      <p:sp>
        <p:nvSpPr>
          <p:cNvPr id="4" name="Retângulo 3"/>
          <p:cNvSpPr/>
          <p:nvPr/>
        </p:nvSpPr>
        <p:spPr>
          <a:xfrm>
            <a:off x="179512" y="6211669"/>
            <a:ext cx="79208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/>
              <a:t>Fonte: http</a:t>
            </a:r>
            <a:r>
              <a:rPr lang="pt-BR" sz="1400" dirty="0"/>
              <a:t>://www.atitudessustentaveis.com.br/conscientizacao/o-que-e-empreendedorismo-social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EMPREEDEDORISMO TECNOLÓGICO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t-BR" sz="2000" dirty="0" smtClean="0"/>
              <a:t>Baseia-se, dentre outros exemplos, em empresas criadas no meio tecnológico. Como:</a:t>
            </a:r>
          </a:p>
          <a:p>
            <a:r>
              <a:rPr lang="pt-BR" sz="2000" dirty="0" smtClean="0"/>
              <a:t>Google;</a:t>
            </a:r>
          </a:p>
          <a:p>
            <a:r>
              <a:rPr lang="pt-BR" sz="2000" dirty="0" err="1" smtClean="0"/>
              <a:t>Youtube</a:t>
            </a:r>
            <a:r>
              <a:rPr lang="pt-BR" sz="2000" dirty="0" smtClean="0"/>
              <a:t>;</a:t>
            </a:r>
          </a:p>
          <a:p>
            <a:r>
              <a:rPr lang="pt-BR" sz="2000" dirty="0" err="1" smtClean="0"/>
              <a:t>Facebook</a:t>
            </a:r>
            <a:endParaRPr lang="pt-BR" sz="2000" dirty="0" smtClean="0"/>
          </a:p>
          <a:p>
            <a:r>
              <a:rPr lang="pt-BR" sz="2000" dirty="0" err="1" smtClean="0"/>
              <a:t>Linked</a:t>
            </a:r>
            <a:endParaRPr lang="pt-BR" sz="2000" dirty="0" smtClean="0"/>
          </a:p>
          <a:p>
            <a:r>
              <a:rPr lang="pt-BR" sz="2000" dirty="0" smtClean="0"/>
              <a:t>Wikipédia</a:t>
            </a:r>
          </a:p>
          <a:p>
            <a:pPr marL="0" indent="0">
              <a:buNone/>
            </a:pPr>
            <a:r>
              <a:rPr lang="pt-BR" sz="2000" dirty="0" smtClean="0"/>
              <a:t>Etc.</a:t>
            </a:r>
            <a:endParaRPr lang="pt-BR" sz="2000" dirty="0"/>
          </a:p>
        </p:txBody>
      </p:sp>
      <p:pic>
        <p:nvPicPr>
          <p:cNvPr id="5" name="Espaço Reservado para Conteúdo 4" descr="empreendedorismo-tecnologico-brasi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194834"/>
            <a:ext cx="3986242" cy="30350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186766" cy="84698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EMPREENDEDORISMO COMERCIAL	</a:t>
            </a:r>
            <a:endParaRPr lang="pt-BR" dirty="0"/>
          </a:p>
        </p:txBody>
      </p:sp>
      <p:pic>
        <p:nvPicPr>
          <p:cNvPr id="4" name="Espaço Reservado para Conteúdo 3" descr="imagesCA1W8AS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560025"/>
            <a:ext cx="6858048" cy="5037327"/>
          </a:xfrm>
        </p:spPr>
      </p:pic>
      <p:sp>
        <p:nvSpPr>
          <p:cNvPr id="7" name="CaixaDeTexto 6"/>
          <p:cNvSpPr txBox="1"/>
          <p:nvPr/>
        </p:nvSpPr>
        <p:spPr>
          <a:xfrm>
            <a:off x="611560" y="1196752"/>
            <a:ext cx="82153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 smtClean="0"/>
              <a:t>Entende –se como Empreendedorismo comercial a criação de empresas que além do lucro, atentam para a inovação e gestão da mudança, visam também: perpetuar-se, gerar emprego e expandir-se. Com atenção, é claro, a responsabilidade social e ambiental.</a:t>
            </a: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285728"/>
            <a:ext cx="7772400" cy="2143140"/>
          </a:xfrm>
        </p:spPr>
        <p:txBody>
          <a:bodyPr/>
          <a:lstStyle/>
          <a:p>
            <a:r>
              <a:rPr lang="pt-BR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t-BR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t-BR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t-BR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t-BR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t-BR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t-BR" sz="4800" dirty="0" smtClean="0">
                <a:latin typeface="Times New Roman" pitchFamily="18" charset="0"/>
                <a:cs typeface="Times New Roman" pitchFamily="18" charset="0"/>
              </a:rPr>
              <a:t>2.Desafios do Empreendedor</a:t>
            </a:r>
            <a:r>
              <a:rPr lang="pt-BR" sz="5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t-BR" sz="5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t-BR" sz="5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3200" dirty="0" smtClean="0">
                <a:latin typeface="Times New Roman" pitchFamily="18" charset="0"/>
                <a:cs typeface="Times New Roman" pitchFamily="18" charset="0"/>
              </a:rPr>
              <a:t>Agir local e pensar global</a:t>
            </a:r>
            <a:br>
              <a:rPr lang="pt-BR" sz="3200" dirty="0" smtClean="0">
                <a:latin typeface="Times New Roman" pitchFamily="18" charset="0"/>
                <a:cs typeface="Times New Roman" pitchFamily="18" charset="0"/>
              </a:rPr>
            </a:br>
            <a:endParaRPr lang="pt-BR" sz="32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500306"/>
            <a:ext cx="7772400" cy="3143272"/>
          </a:xfrm>
        </p:spPr>
        <p:txBody>
          <a:bodyPr>
            <a:noAutofit/>
          </a:bodyPr>
          <a:lstStyle/>
          <a:p>
            <a:r>
              <a:rPr lang="pt-BR" sz="2800" dirty="0" smtClean="0"/>
              <a:t>A nova tendência do mercado e que está sendo cada vez mais praticada no mundo . </a:t>
            </a:r>
            <a:br>
              <a:rPr lang="pt-BR" sz="2800" dirty="0" smtClean="0"/>
            </a:br>
            <a:r>
              <a:rPr lang="pt-BR" sz="2800" dirty="0" smtClean="0"/>
              <a:t>De uma forma direcionada  e trabalhando cada região e público levando sempre em consideração o que cada região tem como cultura, para impactar mais diretamente seus consumidores </a:t>
            </a:r>
            <a:endParaRPr lang="pt-BR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571472" y="6000768"/>
            <a:ext cx="803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FONTE: http://www.promoinsights.com.br/materias/detalhes.asp?mat_id=158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0" y="214290"/>
            <a:ext cx="7851648" cy="857256"/>
          </a:xfrm>
        </p:spPr>
        <p:txBody>
          <a:bodyPr/>
          <a:lstStyle/>
          <a:p>
            <a:pPr algn="ctr"/>
            <a:r>
              <a:rPr lang="pt-BR" dirty="0" smtClean="0"/>
              <a:t>Riscos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Calculados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3400" y="1428736"/>
            <a:ext cx="3538534" cy="4429156"/>
          </a:xfrm>
        </p:spPr>
        <p:txBody>
          <a:bodyPr>
            <a:noAutofit/>
          </a:bodyPr>
          <a:lstStyle/>
          <a:p>
            <a:pPr algn="just"/>
            <a:r>
              <a:rPr lang="pt-BR" sz="3600" dirty="0" smtClean="0">
                <a:latin typeface="Times New Roman" pitchFamily="18" charset="0"/>
                <a:cs typeface="Times New Roman" pitchFamily="18" charset="0"/>
              </a:rPr>
              <a:t>O empreendedor de sucesso é aquele que corre riscos calculados e age para reduzir, assim pode “controlar” os resultados </a:t>
            </a:r>
            <a:endParaRPr lang="pt-BR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500034" y="6072207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FONTE: </a:t>
            </a:r>
            <a:r>
              <a:rPr lang="pt-BR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pt-BR" u="sng" dirty="0">
                <a:latin typeface="Times New Roman" pitchFamily="18" charset="0"/>
                <a:cs typeface="Times New Roman" pitchFamily="18" charset="0"/>
                <a:hlinkClick r:id="rId3"/>
              </a:rPr>
              <a:t>://portal.rn.sebrae.com.br/noticia.</a:t>
            </a:r>
            <a:r>
              <a:rPr lang="pt-BR" u="sng" dirty="0" err="1">
                <a:latin typeface="Times New Roman" pitchFamily="18" charset="0"/>
                <a:cs typeface="Times New Roman" pitchFamily="18" charset="0"/>
                <a:hlinkClick r:id="rId3"/>
              </a:rPr>
              <a:t>php</a:t>
            </a:r>
            <a:r>
              <a:rPr lang="pt-BR" u="sng" dirty="0">
                <a:latin typeface="Times New Roman" pitchFamily="18" charset="0"/>
                <a:cs typeface="Times New Roman" pitchFamily="18" charset="0"/>
                <a:hlinkClick r:id="rId3"/>
              </a:rPr>
              <a:t>?id=77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  <a:p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Imagem 8" descr="risc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2000240"/>
            <a:ext cx="4133653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0" y="500042"/>
            <a:ext cx="7851648" cy="2000264"/>
          </a:xfrm>
        </p:spPr>
        <p:txBody>
          <a:bodyPr>
            <a:normAutofit fontScale="90000"/>
          </a:bodyPr>
          <a:lstStyle/>
          <a:p>
            <a:pPr algn="just"/>
            <a:r>
              <a:rPr lang="pt-BR" sz="6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Gestão da Inovação e Mudança</a:t>
            </a:r>
            <a:br>
              <a:rPr lang="pt-BR" sz="6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3400" y="1857364"/>
            <a:ext cx="4181476" cy="4071966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As organizações tem que ter um fator essencial para a competitividade e planejamento estratégico que é a INOVAÇÃO e MUDANÇA. Com isso sua capacidade empreendedora e seu desenvolvimento econômico mostraram uma forte produtividade.</a:t>
            </a:r>
            <a:r>
              <a:rPr lang="pt-BR" dirty="0" smtClean="0"/>
              <a:t> </a:t>
            </a:r>
          </a:p>
          <a:p>
            <a:pPr algn="just"/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0" y="6143644"/>
            <a:ext cx="9036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 smtClean="0"/>
              <a:t>FONTE: </a:t>
            </a:r>
            <a:r>
              <a:rPr lang="pt-BR" sz="1600" u="sng" dirty="0" smtClean="0">
                <a:hlinkClick r:id="rId2"/>
              </a:rPr>
              <a:t>http://www.inei.org.br/cursos-e-workshops/gestao-da-inovacao-nas-organizacoes</a:t>
            </a:r>
            <a:endParaRPr lang="pt-BR" sz="1600" dirty="0"/>
          </a:p>
        </p:txBody>
      </p:sp>
      <p:pic>
        <p:nvPicPr>
          <p:cNvPr id="6" name="Imagem 5" descr="insight_brain_lightbulb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1857364"/>
            <a:ext cx="3102431" cy="37768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2910" y="428605"/>
            <a:ext cx="8001056" cy="1143007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/>
              <a:t>3. Empreendedorismo </a:t>
            </a:r>
            <a:r>
              <a:rPr lang="pt-BR" sz="3200" dirty="0"/>
              <a:t>na nova economia: </a:t>
            </a:r>
            <a:r>
              <a:rPr lang="pt-BR" sz="3200" dirty="0" smtClean="0">
                <a:latin typeface="Times New Roman" pitchFamily="18" charset="0"/>
                <a:cs typeface="Times New Roman" pitchFamily="18" charset="0"/>
              </a:rPr>
              <a:t>Business</a:t>
            </a:r>
            <a:r>
              <a:rPr lang="pt-BR" sz="3200" dirty="0" smtClean="0"/>
              <a:t> </a:t>
            </a:r>
            <a:r>
              <a:rPr lang="pt-BR" sz="3200" dirty="0"/>
              <a:t>x </a:t>
            </a:r>
            <a:r>
              <a:rPr lang="pt-BR" sz="3200" dirty="0" err="1"/>
              <a:t>E-Business</a:t>
            </a:r>
            <a:r>
              <a:rPr lang="pt-BR" sz="3200" dirty="0"/>
              <a:t>.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1857364"/>
            <a:ext cx="5072098" cy="3500462"/>
          </a:xfrm>
        </p:spPr>
        <p:txBody>
          <a:bodyPr>
            <a:noAutofit/>
          </a:bodyPr>
          <a:lstStyle/>
          <a:p>
            <a:r>
              <a:rPr lang="pt-BR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Quem decide criar uma empresa, especialmente neste início do século XXI, tem importância vital para a nossa sociedade, pois são grandes os desafios. Superá-los requer a ação decisiva de empreendedores dispostos a capitanear empresas industriais, comerciais e de serviços. </a:t>
            </a:r>
            <a:br>
              <a:rPr lang="pt-BR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t-BR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t-BR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t-BR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Deste modo, o empreendedor está agindo dentro de um contexto internacional muito diferente daquele vivido pelos empresários pioneiros das primeiras décadas do século passado. As mudanças no ambiente internacional estimulam cada vez mais a integração econômica entre países. </a:t>
            </a:r>
          </a:p>
          <a:p>
            <a:r>
              <a:rPr lang="pt-BR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t-BR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pt-BR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gem 3" descr="imagesCAX6WS7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2571744"/>
            <a:ext cx="2475327" cy="2357454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571472" y="5786454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accent2"/>
                </a:solidFill>
                <a:hlinkClick r:id="rId3"/>
              </a:rPr>
              <a:t>http://www.administradores.com.br/noticias/administracao-e-negocios/o-empreendedorismo-e-a-globalizacao/12558 /</a:t>
            </a:r>
            <a:r>
              <a:rPr lang="pt-BR" dirty="0" smtClean="0">
                <a:solidFill>
                  <a:schemeClr val="accent2"/>
                </a:solidFill>
              </a:rPr>
              <a:t>- </a:t>
            </a:r>
            <a:r>
              <a:rPr lang="pt-BR" dirty="0" smtClean="0"/>
              <a:t>- Acesso em 12/09/2013.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857232"/>
            <a:ext cx="5184656" cy="2643206"/>
          </a:xfrm>
        </p:spPr>
        <p:txBody>
          <a:bodyPr>
            <a:noAutofit/>
          </a:bodyPr>
          <a:lstStyle/>
          <a:p>
            <a:r>
              <a:rPr lang="pt-BR" sz="2800" dirty="0" smtClean="0">
                <a:latin typeface="Times New Roman" pitchFamily="18" charset="0"/>
                <a:cs typeface="Times New Roman" pitchFamily="18" charset="0"/>
              </a:rPr>
              <a:t>Business: Negócio tradicional.</a:t>
            </a:r>
          </a:p>
          <a:p>
            <a:pPr>
              <a:buFont typeface="Wingdings" pitchFamily="2" charset="2"/>
              <a:buChar char="Ø"/>
            </a:pPr>
            <a:r>
              <a:rPr lang="pt-BR" sz="2800" dirty="0" smtClean="0">
                <a:latin typeface="Times New Roman" pitchFamily="18" charset="0"/>
                <a:cs typeface="Times New Roman" pitchFamily="18" charset="0"/>
              </a:rPr>
              <a:t>Baixo risco 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(comparado ao e-business)</a:t>
            </a:r>
            <a:endParaRPr lang="pt-BR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sz="2800" dirty="0" smtClean="0">
                <a:latin typeface="Times New Roman" pitchFamily="18" charset="0"/>
                <a:cs typeface="Times New Roman" pitchFamily="18" charset="0"/>
              </a:rPr>
              <a:t>Alto custo </a:t>
            </a:r>
          </a:p>
          <a:p>
            <a:pPr>
              <a:buFont typeface="Wingdings" pitchFamily="2" charset="2"/>
              <a:buChar char="Ø"/>
            </a:pPr>
            <a:r>
              <a:rPr lang="pt-BR" sz="2800" dirty="0" smtClean="0">
                <a:latin typeface="Times New Roman" pitchFamily="18" charset="0"/>
                <a:cs typeface="Times New Roman" pitchFamily="18" charset="0"/>
              </a:rPr>
              <a:t>Alta Dependência do fornecedor</a:t>
            </a:r>
          </a:p>
        </p:txBody>
      </p:sp>
      <p:pic>
        <p:nvPicPr>
          <p:cNvPr id="5" name="Imagem 4" descr="imagesCAKFHNS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31651" y="500042"/>
            <a:ext cx="2612314" cy="2357454"/>
          </a:xfrm>
          <a:prstGeom prst="rect">
            <a:avLst/>
          </a:prstGeom>
        </p:spPr>
      </p:pic>
      <p:pic>
        <p:nvPicPr>
          <p:cNvPr id="6" name="Imagem 5" descr="interne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4" y="3571876"/>
            <a:ext cx="2910404" cy="2691137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3929058" y="3500438"/>
            <a:ext cx="521494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err="1" smtClean="0"/>
              <a:t>E-business</a:t>
            </a:r>
            <a:r>
              <a:rPr lang="pt-BR" sz="2800" dirty="0" smtClean="0"/>
              <a:t> : Negócio eletrônico </a:t>
            </a:r>
          </a:p>
          <a:p>
            <a:pPr>
              <a:buFont typeface="Wingdings" pitchFamily="2" charset="2"/>
              <a:buChar char="Ø"/>
            </a:pPr>
            <a:r>
              <a:rPr lang="pt-BR" sz="2800" dirty="0" smtClean="0"/>
              <a:t>Alto risco</a:t>
            </a:r>
          </a:p>
          <a:p>
            <a:pPr>
              <a:buFont typeface="Wingdings" pitchFamily="2" charset="2"/>
              <a:buChar char="Ø"/>
            </a:pPr>
            <a:r>
              <a:rPr lang="pt-BR" sz="2800" dirty="0" smtClean="0"/>
              <a:t>Baixo custo</a:t>
            </a:r>
          </a:p>
          <a:p>
            <a:pPr>
              <a:buFont typeface="Wingdings" pitchFamily="2" charset="2"/>
              <a:buChar char="Ø"/>
            </a:pPr>
            <a:r>
              <a:rPr lang="pt-BR" sz="2800" dirty="0" smtClean="0"/>
              <a:t>Baixa dependência do fornecedor  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149</TotalTime>
  <Words>607</Words>
  <Application>Microsoft Office PowerPoint</Application>
  <PresentationFormat>Apresentação na tela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4" baseType="lpstr">
      <vt:lpstr>Fluxo</vt:lpstr>
      <vt:lpstr>Grupo I</vt:lpstr>
      <vt:lpstr>EMPREEDEDORISMO SOCIAL</vt:lpstr>
      <vt:lpstr>EMPREEDEDORISMO TECNOLÓGICO</vt:lpstr>
      <vt:lpstr>EMPREENDEDORISMO COMERCIAL </vt:lpstr>
      <vt:lpstr>   2.Desafios do Empreendedor  Agir local e pensar global </vt:lpstr>
      <vt:lpstr>Riscos Calculados</vt:lpstr>
      <vt:lpstr>Gestão da Inovação e Mudança </vt:lpstr>
      <vt:lpstr>3. Empreendedorismo na nova economia: Business x E-Business.</vt:lpstr>
      <vt:lpstr>Apresentação do PowerPoint</vt:lpstr>
      <vt:lpstr>Apresentação do PowerPoint</vt:lpstr>
      <vt:lpstr>5. Análise SWOT ou FOFA</vt:lpstr>
      <vt:lpstr>Passos para análise SWOT ou FOFA</vt:lpstr>
      <vt:lpstr>Apresentação do PowerPoint</vt:lpstr>
    </vt:vector>
  </TitlesOfParts>
  <Company>União das Escolas Superiores de Rondônia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 Análise SWOT ou FOFA</dc:title>
  <dc:creator>União das Escolas Superiores de Rondônia</dc:creator>
  <cp:lastModifiedBy>logosmaster</cp:lastModifiedBy>
  <cp:revision>34</cp:revision>
  <dcterms:created xsi:type="dcterms:W3CDTF">2013-09-12T23:03:53Z</dcterms:created>
  <dcterms:modified xsi:type="dcterms:W3CDTF">2013-09-13T14:03:16Z</dcterms:modified>
</cp:coreProperties>
</file>