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4624" autoAdjust="0"/>
  </p:normalViewPr>
  <p:slideViewPr>
    <p:cSldViewPr>
      <p:cViewPr varScale="1">
        <p:scale>
          <a:sx n="75" d="100"/>
          <a:sy n="75" d="100"/>
        </p:scale>
        <p:origin x="-123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bg>
      <p:bgRef idx="1001">
        <a:schemeClr val="bg1"/>
      </p:bgRef>
    </p:bg>
    <p:spTree>
      <p:nvGrpSpPr>
        <p:cNvPr id="1" name=""/>
        <p:cNvGrpSpPr/>
        <p:nvPr/>
      </p:nvGrpSpPr>
      <p:grpSpPr>
        <a:xfrm>
          <a:off x="0" y="0"/>
          <a:ext cx="0" cy="0"/>
          <a:chOff x="0" y="0"/>
          <a:chExt cx="0" cy="0"/>
        </a:xfrm>
      </p:grpSpPr>
      <p:sp>
        <p:nvSpPr>
          <p:cNvPr id="8" name="Título 7"/>
          <p:cNvSpPr>
            <a:spLocks noGrp="1"/>
          </p:cNvSpPr>
          <p:nvPr>
            <p:ph type="ctrTitle"/>
          </p:nvPr>
        </p:nvSpPr>
        <p:spPr>
          <a:xfrm>
            <a:off x="2286000" y="3124200"/>
            <a:ext cx="6172200" cy="1894362"/>
          </a:xfrm>
        </p:spPr>
        <p:txBody>
          <a:bodyPr/>
          <a:lstStyle>
            <a:lvl1pPr>
              <a:defRPr b="1"/>
            </a:lvl1pPr>
          </a:lstStyle>
          <a:p>
            <a:r>
              <a:rPr kumimoji="0" lang="pt-BR" smtClean="0"/>
              <a:t>Clique para editar o estilo do título mestre</a:t>
            </a:r>
            <a:endParaRPr kumimoji="0" lang="en-US"/>
          </a:p>
        </p:txBody>
      </p:sp>
      <p:sp>
        <p:nvSpPr>
          <p:cNvPr id="9" name="Subtítulo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
        <p:nvSpPr>
          <p:cNvPr id="28" name="Espaço Reservado para Data 27"/>
          <p:cNvSpPr>
            <a:spLocks noGrp="1"/>
          </p:cNvSpPr>
          <p:nvPr>
            <p:ph type="dt" sz="half" idx="10"/>
          </p:nvPr>
        </p:nvSpPr>
        <p:spPr bwMode="auto">
          <a:xfrm rot="5400000">
            <a:off x="7764621" y="1174097"/>
            <a:ext cx="2286000" cy="381000"/>
          </a:xfrm>
        </p:spPr>
        <p:txBody>
          <a:bodyPr/>
          <a:lstStyle/>
          <a:p>
            <a:fld id="{B9B7B46D-949D-45EB-BBA6-FFE883F58DD7}" type="datetimeFigureOut">
              <a:rPr lang="pt-BR" smtClean="0"/>
              <a:t>13/09/2013</a:t>
            </a:fld>
            <a:endParaRPr lang="pt-BR" dirty="0"/>
          </a:p>
        </p:txBody>
      </p:sp>
      <p:sp>
        <p:nvSpPr>
          <p:cNvPr id="17" name="Espaço Reservado para Rodapé 16"/>
          <p:cNvSpPr>
            <a:spLocks noGrp="1"/>
          </p:cNvSpPr>
          <p:nvPr>
            <p:ph type="ftr" sz="quarter" idx="11"/>
          </p:nvPr>
        </p:nvSpPr>
        <p:spPr bwMode="auto">
          <a:xfrm rot="5400000">
            <a:off x="7077269" y="4181669"/>
            <a:ext cx="3657600" cy="384048"/>
          </a:xfrm>
        </p:spPr>
        <p:txBody>
          <a:bodyPr/>
          <a:lstStyle/>
          <a:p>
            <a:endParaRPr lang="pt-BR" dirty="0"/>
          </a:p>
        </p:txBody>
      </p:sp>
      <p:sp>
        <p:nvSpPr>
          <p:cNvPr id="10" name="Retângulo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ângulo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tângulo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tângulo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ector reto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ector reto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ector reto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ector reto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ector reto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ector reto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tângulo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ço Reservado para Número de Slide 28"/>
          <p:cNvSpPr>
            <a:spLocks noGrp="1"/>
          </p:cNvSpPr>
          <p:nvPr>
            <p:ph type="sldNum" sz="quarter" idx="12"/>
          </p:nvPr>
        </p:nvSpPr>
        <p:spPr bwMode="auto">
          <a:xfrm>
            <a:off x="1325544" y="4928702"/>
            <a:ext cx="609600" cy="517524"/>
          </a:xfrm>
        </p:spPr>
        <p:txBody>
          <a:bodyPr/>
          <a:lstStyle/>
          <a:p>
            <a:fld id="{A9597300-F6B2-4947-B96C-D84652451552}" type="slidenum">
              <a:rPr lang="pt-BR" smtClean="0"/>
              <a:t>‹nº›</a:t>
            </a:fld>
            <a:endParaRPr lang="pt-BR"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B9B7B46D-949D-45EB-BBA6-FFE883F58DD7}" type="datetimeFigureOut">
              <a:rPr lang="pt-BR" smtClean="0"/>
              <a:t>13/09/2013</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A9597300-F6B2-4947-B96C-D84652451552}" type="slidenum">
              <a:rPr lang="pt-BR" smtClean="0"/>
              <a:t>‹nº›</a:t>
            </a:fld>
            <a:endParaRPr lang="pt-B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9"/>
            <a:ext cx="1676400" cy="5851525"/>
          </a:xfrm>
        </p:spPr>
        <p:txBody>
          <a:bodyPr vert="eaVer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B9B7B46D-949D-45EB-BBA6-FFE883F58DD7}" type="datetimeFigureOut">
              <a:rPr lang="pt-BR" smtClean="0"/>
              <a:t>13/09/2013</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A9597300-F6B2-4947-B96C-D84652451552}" type="slidenum">
              <a:rPr lang="pt-BR" smtClean="0"/>
              <a:t>‹nº›</a:t>
            </a:fld>
            <a:endParaRPr lang="pt-B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8" name="Espaço Reservado para Conteúdo 7"/>
          <p:cNvSpPr>
            <a:spLocks noGrp="1"/>
          </p:cNvSpPr>
          <p:nvPr>
            <p:ph sz="quarter" idx="1"/>
          </p:nvPr>
        </p:nvSpPr>
        <p:spPr>
          <a:xfrm>
            <a:off x="457200" y="1600200"/>
            <a:ext cx="7467600" cy="4873752"/>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4"/>
          </p:nvPr>
        </p:nvSpPr>
        <p:spPr/>
        <p:txBody>
          <a:bodyPr rtlCol="0"/>
          <a:lstStyle/>
          <a:p>
            <a:fld id="{B9B7B46D-949D-45EB-BBA6-FFE883F58DD7}" type="datetimeFigureOut">
              <a:rPr lang="pt-BR" smtClean="0"/>
              <a:t>13/09/2013</a:t>
            </a:fld>
            <a:endParaRPr lang="pt-BR" dirty="0"/>
          </a:p>
        </p:txBody>
      </p:sp>
      <p:sp>
        <p:nvSpPr>
          <p:cNvPr id="9" name="Espaço Reservado para Número de Slide 8"/>
          <p:cNvSpPr>
            <a:spLocks noGrp="1"/>
          </p:cNvSpPr>
          <p:nvPr>
            <p:ph type="sldNum" sz="quarter" idx="15"/>
          </p:nvPr>
        </p:nvSpPr>
        <p:spPr/>
        <p:txBody>
          <a:bodyPr rtlCol="0"/>
          <a:lstStyle/>
          <a:p>
            <a:fld id="{A9597300-F6B2-4947-B96C-D84652451552}" type="slidenum">
              <a:rPr lang="pt-BR" smtClean="0"/>
              <a:t>‹nº›</a:t>
            </a:fld>
            <a:endParaRPr lang="pt-BR" dirty="0"/>
          </a:p>
        </p:txBody>
      </p:sp>
      <p:sp>
        <p:nvSpPr>
          <p:cNvPr id="10" name="Espaço Reservado para Rodapé 9"/>
          <p:cNvSpPr>
            <a:spLocks noGrp="1"/>
          </p:cNvSpPr>
          <p:nvPr>
            <p:ph type="ftr" sz="quarter" idx="16"/>
          </p:nvPr>
        </p:nvSpPr>
        <p:spPr/>
        <p:txBody>
          <a:bodyPr rtlCol="0"/>
          <a:lstStyle/>
          <a:p>
            <a:endParaRPr lang="pt-B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2286000" y="2895600"/>
            <a:ext cx="6172200" cy="2053590"/>
          </a:xfrm>
        </p:spPr>
        <p:txBody>
          <a:bodyPr/>
          <a:lstStyle>
            <a:lvl1pPr algn="l">
              <a:buNone/>
              <a:defRPr sz="3000" b="1" cap="small" baseline="0"/>
            </a:lvl1pPr>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os estilos do texto mestre</a:t>
            </a:r>
          </a:p>
        </p:txBody>
      </p:sp>
      <p:sp>
        <p:nvSpPr>
          <p:cNvPr id="4" name="Espaço Reservado para Data 3"/>
          <p:cNvSpPr>
            <a:spLocks noGrp="1"/>
          </p:cNvSpPr>
          <p:nvPr>
            <p:ph type="dt" sz="half" idx="10"/>
          </p:nvPr>
        </p:nvSpPr>
        <p:spPr bwMode="auto">
          <a:xfrm rot="5400000">
            <a:off x="7763256" y="1170432"/>
            <a:ext cx="2286000" cy="381000"/>
          </a:xfrm>
        </p:spPr>
        <p:txBody>
          <a:bodyPr/>
          <a:lstStyle/>
          <a:p>
            <a:fld id="{B9B7B46D-949D-45EB-BBA6-FFE883F58DD7}" type="datetimeFigureOut">
              <a:rPr lang="pt-BR" smtClean="0"/>
              <a:t>13/09/2013</a:t>
            </a:fld>
            <a:endParaRPr lang="pt-BR" dirty="0"/>
          </a:p>
        </p:txBody>
      </p:sp>
      <p:sp>
        <p:nvSpPr>
          <p:cNvPr id="5" name="Espaço Reservado para Rodapé 4"/>
          <p:cNvSpPr>
            <a:spLocks noGrp="1"/>
          </p:cNvSpPr>
          <p:nvPr>
            <p:ph type="ftr" sz="quarter" idx="11"/>
          </p:nvPr>
        </p:nvSpPr>
        <p:spPr bwMode="auto">
          <a:xfrm rot="5400000">
            <a:off x="7077456" y="4178808"/>
            <a:ext cx="3657600" cy="384048"/>
          </a:xfrm>
        </p:spPr>
        <p:txBody>
          <a:bodyPr/>
          <a:lstStyle/>
          <a:p>
            <a:endParaRPr lang="pt-BR" dirty="0"/>
          </a:p>
        </p:txBody>
      </p:sp>
      <p:sp>
        <p:nvSpPr>
          <p:cNvPr id="9" name="Retângulo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ângulo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ângulo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ector reto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ector reto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ector reto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ector reto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ector reto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tângulo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ector reto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ço Reservado para Número de Slide 5"/>
          <p:cNvSpPr>
            <a:spLocks noGrp="1"/>
          </p:cNvSpPr>
          <p:nvPr>
            <p:ph type="sldNum" sz="quarter" idx="12"/>
          </p:nvPr>
        </p:nvSpPr>
        <p:spPr bwMode="auto">
          <a:xfrm>
            <a:off x="1340616" y="4928702"/>
            <a:ext cx="609600" cy="517524"/>
          </a:xfrm>
        </p:spPr>
        <p:txBody>
          <a:bodyPr/>
          <a:lstStyle/>
          <a:p>
            <a:fld id="{A9597300-F6B2-4947-B96C-D84652451552}" type="slidenum">
              <a:rPr lang="pt-BR" smtClean="0"/>
              <a:t>‹nº›</a:t>
            </a:fld>
            <a:endParaRPr lang="pt-BR"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5" name="Espaço Reservado para Data 4"/>
          <p:cNvSpPr>
            <a:spLocks noGrp="1"/>
          </p:cNvSpPr>
          <p:nvPr>
            <p:ph type="dt" sz="half" idx="10"/>
          </p:nvPr>
        </p:nvSpPr>
        <p:spPr/>
        <p:txBody>
          <a:bodyPr/>
          <a:lstStyle/>
          <a:p>
            <a:fld id="{B9B7B46D-949D-45EB-BBA6-FFE883F58DD7}" type="datetimeFigureOut">
              <a:rPr lang="pt-BR" smtClean="0"/>
              <a:t>13/09/2013</a:t>
            </a:fld>
            <a:endParaRPr lang="pt-BR" dirty="0"/>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A9597300-F6B2-4947-B96C-D84652451552}" type="slidenum">
              <a:rPr lang="pt-BR" smtClean="0"/>
              <a:t>‹nº›</a:t>
            </a:fld>
            <a:endParaRPr lang="pt-BR" dirty="0"/>
          </a:p>
        </p:txBody>
      </p:sp>
      <p:sp>
        <p:nvSpPr>
          <p:cNvPr id="9" name="Espaço Reservado para Conteúdo 8"/>
          <p:cNvSpPr>
            <a:spLocks noGrp="1"/>
          </p:cNvSpPr>
          <p:nvPr>
            <p:ph sz="quarter" idx="1"/>
          </p:nvPr>
        </p:nvSpPr>
        <p:spPr>
          <a:xfrm>
            <a:off x="457200" y="1600200"/>
            <a:ext cx="36576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1" name="Espaço Reservado para Conteúdo 10"/>
          <p:cNvSpPr>
            <a:spLocks noGrp="1"/>
          </p:cNvSpPr>
          <p:nvPr>
            <p:ph sz="quarter" idx="2"/>
          </p:nvPr>
        </p:nvSpPr>
        <p:spPr>
          <a:xfrm>
            <a:off x="4270248" y="1600200"/>
            <a:ext cx="36576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7543800" cy="1143000"/>
          </a:xfrm>
        </p:spPr>
        <p:txBody>
          <a:bodyPr anchor="b"/>
          <a:lstStyle>
            <a:lvl1pPr>
              <a:defRPr/>
            </a:lvl1pPr>
          </a:lstStyle>
          <a:p>
            <a:r>
              <a:rPr kumimoji="0" lang="pt-BR" smtClean="0"/>
              <a:t>Clique para editar o estilo do título mestre</a:t>
            </a:r>
            <a:endParaRPr kumimoji="0" lang="en-US"/>
          </a:p>
        </p:txBody>
      </p:sp>
      <p:sp>
        <p:nvSpPr>
          <p:cNvPr id="7" name="Espaço Reservado para Data 6"/>
          <p:cNvSpPr>
            <a:spLocks noGrp="1"/>
          </p:cNvSpPr>
          <p:nvPr>
            <p:ph type="dt" sz="half" idx="10"/>
          </p:nvPr>
        </p:nvSpPr>
        <p:spPr/>
        <p:txBody>
          <a:bodyPr/>
          <a:lstStyle/>
          <a:p>
            <a:fld id="{B9B7B46D-949D-45EB-BBA6-FFE883F58DD7}" type="datetimeFigureOut">
              <a:rPr lang="pt-BR" smtClean="0"/>
              <a:t>13/09/2013</a:t>
            </a:fld>
            <a:endParaRPr lang="pt-BR" dirty="0"/>
          </a:p>
        </p:txBody>
      </p:sp>
      <p:sp>
        <p:nvSpPr>
          <p:cNvPr id="8" name="Espaço Reservado para Rodapé 7"/>
          <p:cNvSpPr>
            <a:spLocks noGrp="1"/>
          </p:cNvSpPr>
          <p:nvPr>
            <p:ph type="ftr" sz="quarter" idx="11"/>
          </p:nvPr>
        </p:nvSpPr>
        <p:spPr/>
        <p:txBody>
          <a:bodyPr/>
          <a:lstStyle/>
          <a:p>
            <a:endParaRPr lang="pt-BR" dirty="0"/>
          </a:p>
        </p:txBody>
      </p:sp>
      <p:sp>
        <p:nvSpPr>
          <p:cNvPr id="9" name="Espaço Reservado para Número de Slide 8"/>
          <p:cNvSpPr>
            <a:spLocks noGrp="1"/>
          </p:cNvSpPr>
          <p:nvPr>
            <p:ph type="sldNum" sz="quarter" idx="12"/>
          </p:nvPr>
        </p:nvSpPr>
        <p:spPr/>
        <p:txBody>
          <a:bodyPr/>
          <a:lstStyle/>
          <a:p>
            <a:fld id="{A9597300-F6B2-4947-B96C-D84652451552}" type="slidenum">
              <a:rPr lang="pt-BR" smtClean="0"/>
              <a:t>‹nº›</a:t>
            </a:fld>
            <a:endParaRPr lang="pt-BR" dirty="0"/>
          </a:p>
        </p:txBody>
      </p:sp>
      <p:sp>
        <p:nvSpPr>
          <p:cNvPr id="11" name="Espaço Reservado para Conteúdo 10"/>
          <p:cNvSpPr>
            <a:spLocks noGrp="1"/>
          </p:cNvSpPr>
          <p:nvPr>
            <p:ph sz="quarter" idx="2"/>
          </p:nvPr>
        </p:nvSpPr>
        <p:spPr>
          <a:xfrm>
            <a:off x="457200" y="2362200"/>
            <a:ext cx="3657600" cy="38862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3" name="Espaço Reservado para Conteúdo 12"/>
          <p:cNvSpPr>
            <a:spLocks noGrp="1"/>
          </p:cNvSpPr>
          <p:nvPr>
            <p:ph sz="quarter" idx="4"/>
          </p:nvPr>
        </p:nvSpPr>
        <p:spPr>
          <a:xfrm>
            <a:off x="4371975" y="2362200"/>
            <a:ext cx="3657600" cy="38862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2" name="Espaço Reservado para Texto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
        <p:nvSpPr>
          <p:cNvPr id="14" name="Espaço Reservado para Texto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6" name="Espaço Reservado para Data 5"/>
          <p:cNvSpPr>
            <a:spLocks noGrp="1"/>
          </p:cNvSpPr>
          <p:nvPr>
            <p:ph type="dt" sz="half" idx="10"/>
          </p:nvPr>
        </p:nvSpPr>
        <p:spPr/>
        <p:txBody>
          <a:bodyPr rtlCol="0"/>
          <a:lstStyle/>
          <a:p>
            <a:fld id="{B9B7B46D-949D-45EB-BBA6-FFE883F58DD7}" type="datetimeFigureOut">
              <a:rPr lang="pt-BR" smtClean="0"/>
              <a:t>13/09/2013</a:t>
            </a:fld>
            <a:endParaRPr lang="pt-BR" dirty="0"/>
          </a:p>
        </p:txBody>
      </p:sp>
      <p:sp>
        <p:nvSpPr>
          <p:cNvPr id="7" name="Espaço Reservado para Número de Slide 6"/>
          <p:cNvSpPr>
            <a:spLocks noGrp="1"/>
          </p:cNvSpPr>
          <p:nvPr>
            <p:ph type="sldNum" sz="quarter" idx="11"/>
          </p:nvPr>
        </p:nvSpPr>
        <p:spPr/>
        <p:txBody>
          <a:bodyPr rtlCol="0"/>
          <a:lstStyle/>
          <a:p>
            <a:fld id="{A9597300-F6B2-4947-B96C-D84652451552}" type="slidenum">
              <a:rPr lang="pt-BR" smtClean="0"/>
              <a:t>‹nº›</a:t>
            </a:fld>
            <a:endParaRPr lang="pt-BR" dirty="0"/>
          </a:p>
        </p:txBody>
      </p:sp>
      <p:sp>
        <p:nvSpPr>
          <p:cNvPr id="8" name="Espaço Reservado para Rodapé 7"/>
          <p:cNvSpPr>
            <a:spLocks noGrp="1"/>
          </p:cNvSpPr>
          <p:nvPr>
            <p:ph type="ftr" sz="quarter" idx="12"/>
          </p:nvPr>
        </p:nvSpPr>
        <p:spPr/>
        <p:txBody>
          <a:bodyPr rtlCol="0"/>
          <a:lstStyle/>
          <a:p>
            <a:endParaRPr lang="pt-B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B9B7B46D-949D-45EB-BBA6-FFE883F58DD7}" type="datetimeFigureOut">
              <a:rPr lang="pt-BR" smtClean="0"/>
              <a:t>13/09/2013</a:t>
            </a:fld>
            <a:endParaRPr lang="pt-BR" dirty="0"/>
          </a:p>
        </p:txBody>
      </p:sp>
      <p:sp>
        <p:nvSpPr>
          <p:cNvPr id="3" name="Espaço Reservado para Rodapé 2"/>
          <p:cNvSpPr>
            <a:spLocks noGrp="1"/>
          </p:cNvSpPr>
          <p:nvPr>
            <p:ph type="ftr" sz="quarter" idx="11"/>
          </p:nvPr>
        </p:nvSpPr>
        <p:spPr/>
        <p:txBody>
          <a:bodyPr/>
          <a:lstStyle/>
          <a:p>
            <a:endParaRPr lang="pt-BR" dirty="0"/>
          </a:p>
        </p:txBody>
      </p:sp>
      <p:sp>
        <p:nvSpPr>
          <p:cNvPr id="4" name="Espaço Reservado para Número de Slide 3"/>
          <p:cNvSpPr>
            <a:spLocks noGrp="1"/>
          </p:cNvSpPr>
          <p:nvPr>
            <p:ph type="sldNum" sz="quarter" idx="12"/>
          </p:nvPr>
        </p:nvSpPr>
        <p:spPr/>
        <p:txBody>
          <a:bodyPr/>
          <a:lstStyle/>
          <a:p>
            <a:fld id="{A9597300-F6B2-4947-B96C-D84652451552}" type="slidenum">
              <a:rPr lang="pt-BR" smtClean="0"/>
              <a:t>‹nº›</a:t>
            </a:fld>
            <a:endParaRPr lang="pt-B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bg>
      <p:bgRef idx="1001">
        <a:schemeClr val="bg1"/>
      </p:bgRef>
    </p:bg>
    <p:spTree>
      <p:nvGrpSpPr>
        <p:cNvPr id="1" name=""/>
        <p:cNvGrpSpPr/>
        <p:nvPr/>
      </p:nvGrpSpPr>
      <p:grpSpPr>
        <a:xfrm>
          <a:off x="0" y="0"/>
          <a:ext cx="0" cy="0"/>
          <a:chOff x="0" y="0"/>
          <a:chExt cx="0" cy="0"/>
        </a:xfrm>
      </p:grpSpPr>
      <p:sp>
        <p:nvSpPr>
          <p:cNvPr id="10" name="Conector reto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ítulo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pt-BR" smtClean="0"/>
              <a:t>Clique para editar o estilo do título mestre</a:t>
            </a:r>
            <a:endParaRPr kumimoji="0" lang="en-US"/>
          </a:p>
        </p:txBody>
      </p:sp>
      <p:sp>
        <p:nvSpPr>
          <p:cNvPr id="3" name="Espaço Reservado para Texto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os estilos do texto mestre</a:t>
            </a:r>
          </a:p>
        </p:txBody>
      </p:sp>
      <p:sp>
        <p:nvSpPr>
          <p:cNvPr id="8" name="Conector reto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ector reto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ector reto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tângulo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ector reto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ço Reservado para Conteúdo 17"/>
          <p:cNvSpPr>
            <a:spLocks noGrp="1"/>
          </p:cNvSpPr>
          <p:nvPr>
            <p:ph sz="quarter" idx="1"/>
          </p:nvPr>
        </p:nvSpPr>
        <p:spPr>
          <a:xfrm>
            <a:off x="304800" y="274320"/>
            <a:ext cx="5638800" cy="6327648"/>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21" name="Espaço Reservado para Data 20"/>
          <p:cNvSpPr>
            <a:spLocks noGrp="1"/>
          </p:cNvSpPr>
          <p:nvPr>
            <p:ph type="dt" sz="half" idx="14"/>
          </p:nvPr>
        </p:nvSpPr>
        <p:spPr/>
        <p:txBody>
          <a:bodyPr rtlCol="0"/>
          <a:lstStyle/>
          <a:p>
            <a:fld id="{B9B7B46D-949D-45EB-BBA6-FFE883F58DD7}" type="datetimeFigureOut">
              <a:rPr lang="pt-BR" smtClean="0"/>
              <a:t>13/09/2013</a:t>
            </a:fld>
            <a:endParaRPr lang="pt-BR" dirty="0"/>
          </a:p>
        </p:txBody>
      </p:sp>
      <p:sp>
        <p:nvSpPr>
          <p:cNvPr id="22" name="Espaço Reservado para Número de Slide 21"/>
          <p:cNvSpPr>
            <a:spLocks noGrp="1"/>
          </p:cNvSpPr>
          <p:nvPr>
            <p:ph type="sldNum" sz="quarter" idx="15"/>
          </p:nvPr>
        </p:nvSpPr>
        <p:spPr/>
        <p:txBody>
          <a:bodyPr rtlCol="0"/>
          <a:lstStyle/>
          <a:p>
            <a:fld id="{A9597300-F6B2-4947-B96C-D84652451552}" type="slidenum">
              <a:rPr lang="pt-BR" smtClean="0"/>
              <a:t>‹nº›</a:t>
            </a:fld>
            <a:endParaRPr lang="pt-BR" dirty="0"/>
          </a:p>
        </p:txBody>
      </p:sp>
      <p:sp>
        <p:nvSpPr>
          <p:cNvPr id="23" name="Espaço Reservado para Rodapé 22"/>
          <p:cNvSpPr>
            <a:spLocks noGrp="1"/>
          </p:cNvSpPr>
          <p:nvPr>
            <p:ph type="ftr" sz="quarter" idx="16"/>
          </p:nvPr>
        </p:nvSpPr>
        <p:spPr/>
        <p:txBody>
          <a:bodyPr rtlCol="0"/>
          <a:lstStyle/>
          <a:p>
            <a:endParaRPr lang="pt-BR"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9" name="Conector reto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ítulo 1"/>
          <p:cNvSpPr>
            <a:spLocks noGrp="1"/>
          </p:cNvSpPr>
          <p:nvPr>
            <p:ph type="title"/>
          </p:nvPr>
        </p:nvSpPr>
        <p:spPr>
          <a:xfrm rot="5400000">
            <a:off x="3350133" y="3200400"/>
            <a:ext cx="6309360" cy="457200"/>
          </a:xfrm>
        </p:spPr>
        <p:txBody>
          <a:bodyPr anchor="b"/>
          <a:lstStyle>
            <a:lvl1pPr algn="l">
              <a:buNone/>
              <a:defRPr sz="2000" b="1"/>
            </a:lvl1pPr>
          </a:lstStyle>
          <a:p>
            <a:r>
              <a:rPr kumimoji="0" lang="pt-BR" smtClean="0"/>
              <a:t>Clique para editar o estilo do título mestre</a:t>
            </a:r>
            <a:endParaRPr kumimoji="0" lang="en-US"/>
          </a:p>
        </p:txBody>
      </p:sp>
      <p:sp>
        <p:nvSpPr>
          <p:cNvPr id="3" name="Espaço Reservado para Imagem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pt-BR" smtClean="0"/>
              <a:t>Clique no ícone para adicionar uma imagem</a:t>
            </a:r>
            <a:endParaRPr kumimoji="0" lang="en-US" dirty="0"/>
          </a:p>
        </p:txBody>
      </p:sp>
      <p:sp>
        <p:nvSpPr>
          <p:cNvPr id="4" name="Espaço Reservado para Texto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pt-BR" smtClean="0"/>
              <a:t>Clique para editar os estilos do texto mestre</a:t>
            </a:r>
          </a:p>
        </p:txBody>
      </p:sp>
      <p:sp>
        <p:nvSpPr>
          <p:cNvPr id="10" name="Conector reto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tângulo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ector reto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ector reto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ector reto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ço Reservado para Data 16"/>
          <p:cNvSpPr>
            <a:spLocks noGrp="1"/>
          </p:cNvSpPr>
          <p:nvPr>
            <p:ph type="dt" sz="half" idx="10"/>
          </p:nvPr>
        </p:nvSpPr>
        <p:spPr/>
        <p:txBody>
          <a:bodyPr rtlCol="0"/>
          <a:lstStyle/>
          <a:p>
            <a:fld id="{B9B7B46D-949D-45EB-BBA6-FFE883F58DD7}" type="datetimeFigureOut">
              <a:rPr lang="pt-BR" smtClean="0"/>
              <a:t>13/09/2013</a:t>
            </a:fld>
            <a:endParaRPr lang="pt-BR" dirty="0"/>
          </a:p>
        </p:txBody>
      </p:sp>
      <p:sp>
        <p:nvSpPr>
          <p:cNvPr id="18" name="Espaço Reservado para Número de Slide 17"/>
          <p:cNvSpPr>
            <a:spLocks noGrp="1"/>
          </p:cNvSpPr>
          <p:nvPr>
            <p:ph type="sldNum" sz="quarter" idx="11"/>
          </p:nvPr>
        </p:nvSpPr>
        <p:spPr/>
        <p:txBody>
          <a:bodyPr rtlCol="0"/>
          <a:lstStyle/>
          <a:p>
            <a:fld id="{A9597300-F6B2-4947-B96C-D84652451552}" type="slidenum">
              <a:rPr lang="pt-BR" smtClean="0"/>
              <a:t>‹nº›</a:t>
            </a:fld>
            <a:endParaRPr lang="pt-BR" dirty="0"/>
          </a:p>
        </p:txBody>
      </p:sp>
      <p:sp>
        <p:nvSpPr>
          <p:cNvPr id="21" name="Espaço Reservado para Rodapé 20"/>
          <p:cNvSpPr>
            <a:spLocks noGrp="1"/>
          </p:cNvSpPr>
          <p:nvPr>
            <p:ph type="ftr" sz="quarter" idx="12"/>
          </p:nvPr>
        </p:nvSpPr>
        <p:spPr/>
        <p:txBody>
          <a:bodyPr rtlCol="0"/>
          <a:lstStyle/>
          <a:p>
            <a:endParaRPr lang="pt-B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ector reto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ço Reservado para Título 21"/>
          <p:cNvSpPr>
            <a:spLocks noGrp="1"/>
          </p:cNvSpPr>
          <p:nvPr>
            <p:ph type="title"/>
          </p:nvPr>
        </p:nvSpPr>
        <p:spPr>
          <a:xfrm>
            <a:off x="457200" y="274638"/>
            <a:ext cx="7467600" cy="1143000"/>
          </a:xfrm>
          <a:prstGeom prst="rect">
            <a:avLst/>
          </a:prstGeom>
        </p:spPr>
        <p:txBody>
          <a:bodyPr vert="horz" anchor="b">
            <a:normAutofit/>
          </a:bodyPr>
          <a:lstStyle/>
          <a:p>
            <a:r>
              <a:rPr kumimoji="0" lang="pt-BR" smtClean="0"/>
              <a:t>Clique para editar o estilo do título mestre</a:t>
            </a:r>
            <a:endParaRPr kumimoji="0" lang="en-US"/>
          </a:p>
        </p:txBody>
      </p:sp>
      <p:sp>
        <p:nvSpPr>
          <p:cNvPr id="13" name="Espaço Reservado para Texto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4" name="Espaço Reservado para Data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9B7B46D-949D-45EB-BBA6-FFE883F58DD7}" type="datetimeFigureOut">
              <a:rPr lang="pt-BR" smtClean="0"/>
              <a:t>13/09/2013</a:t>
            </a:fld>
            <a:endParaRPr lang="pt-BR" dirty="0"/>
          </a:p>
        </p:txBody>
      </p:sp>
      <p:sp>
        <p:nvSpPr>
          <p:cNvPr id="3" name="Espaço Reservado para Rodapé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pt-BR" dirty="0"/>
          </a:p>
        </p:txBody>
      </p:sp>
      <p:sp>
        <p:nvSpPr>
          <p:cNvPr id="7" name="Conector reto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ector reto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tângulo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ector reto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ço Reservado para Número de Slid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9597300-F6B2-4947-B96C-D84652451552}" type="slidenum">
              <a:rPr lang="pt-BR" smtClean="0"/>
              <a:t>‹nº›</a:t>
            </a:fld>
            <a:endParaRPr lang="pt-BR"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urilangelaistevo@hotmail.com" TargetMode="External"/><Relationship Id="rId2" Type="http://schemas.openxmlformats.org/officeDocument/2006/relationships/hyperlink" Target="mailto:robson_hu3@hotmail.com" TargetMode="Externa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mailto:paty_pvh_@hotmail.com" TargetMode="External"/><Relationship Id="rId4" Type="http://schemas.openxmlformats.org/officeDocument/2006/relationships/hyperlink" Target="mailto:adriano.m@bennesby.com.br"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tropolitanimobiliaria.com.br/"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brasil.gov.br/sobre/ciencia-e-tecnologia/fomento-e-apoio/fundos-setoriais" TargetMode="External"/><Relationship Id="rId2" Type="http://schemas.openxmlformats.org/officeDocument/2006/relationships/hyperlink" Target="http://www.mct.gov.br/index.php/content/view/8561.html"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www.brasil.gov.br/imagens/sobre/ciencia-e-tecnologia/fomento-e-apoio/finep"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pt-BR" sz="1600" dirty="0" smtClean="0"/>
              <a:t> </a:t>
            </a:r>
            <a:r>
              <a:rPr lang="pt-BR" sz="2400" dirty="0" smtClean="0"/>
              <a:t>Robson Araujo:  </a:t>
            </a:r>
            <a:r>
              <a:rPr lang="pt-BR" sz="2400" dirty="0" smtClean="0">
                <a:hlinkClick r:id="rId2"/>
              </a:rPr>
              <a:t>robson_hu3@hotmail.com</a:t>
            </a:r>
            <a:r>
              <a:rPr lang="pt-BR" sz="2400" dirty="0" smtClean="0"/>
              <a:t/>
            </a:r>
            <a:br>
              <a:rPr lang="pt-BR" sz="2400" dirty="0" smtClean="0"/>
            </a:br>
            <a:r>
              <a:rPr lang="pt-BR" sz="2400" dirty="0" smtClean="0"/>
              <a:t> </a:t>
            </a:r>
            <a:r>
              <a:rPr lang="pt-BR" sz="2400" dirty="0" err="1" smtClean="0"/>
              <a:t>Aurilângela</a:t>
            </a:r>
            <a:r>
              <a:rPr lang="pt-BR" sz="2400" dirty="0" smtClean="0"/>
              <a:t> </a:t>
            </a:r>
            <a:r>
              <a:rPr lang="pt-BR" sz="2400" dirty="0" err="1" smtClean="0"/>
              <a:t>istevo</a:t>
            </a:r>
            <a:r>
              <a:rPr lang="pt-BR" sz="2400" dirty="0" smtClean="0"/>
              <a:t>: </a:t>
            </a:r>
            <a:r>
              <a:rPr lang="pt-BR" sz="2400" dirty="0" smtClean="0">
                <a:hlinkClick r:id="rId3"/>
              </a:rPr>
              <a:t>aurilangelaistevo@hotmail.com</a:t>
            </a:r>
            <a:r>
              <a:rPr lang="pt-BR" sz="2400" dirty="0" smtClean="0"/>
              <a:t/>
            </a:r>
            <a:br>
              <a:rPr lang="pt-BR" sz="2400" dirty="0" smtClean="0"/>
            </a:br>
            <a:r>
              <a:rPr lang="pt-BR" sz="2400" dirty="0" smtClean="0"/>
              <a:t> Adriano morais: </a:t>
            </a:r>
            <a:r>
              <a:rPr lang="pt-BR" sz="2400" dirty="0" smtClean="0">
                <a:hlinkClick r:id="rId4"/>
              </a:rPr>
              <a:t>adriano.m@bennesby.com.br</a:t>
            </a:r>
            <a:r>
              <a:rPr lang="pt-BR" sz="2400" dirty="0" smtClean="0"/>
              <a:t> </a:t>
            </a:r>
            <a:br>
              <a:rPr lang="pt-BR" sz="2400" dirty="0" smtClean="0"/>
            </a:br>
            <a:r>
              <a:rPr lang="pt-BR" sz="2400" dirty="0" smtClean="0"/>
              <a:t> Patrícia </a:t>
            </a:r>
            <a:r>
              <a:rPr lang="pt-BR" sz="2400" dirty="0" err="1" smtClean="0"/>
              <a:t>Maquiné</a:t>
            </a:r>
            <a:r>
              <a:rPr lang="pt-BR" sz="2400" dirty="0" smtClean="0"/>
              <a:t>: </a:t>
            </a:r>
            <a:r>
              <a:rPr lang="pt-BR" sz="2400" cap="none" dirty="0" smtClean="0">
                <a:hlinkClick r:id="rId5"/>
              </a:rPr>
              <a:t>paty_pvh_@hotmail.com</a:t>
            </a:r>
            <a:r>
              <a:rPr lang="pt-BR" sz="2400" cap="none" dirty="0" smtClean="0"/>
              <a:t>     </a:t>
            </a:r>
            <a:r>
              <a:rPr lang="pt-BR" sz="1600" dirty="0" smtClean="0"/>
              <a:t>	</a:t>
            </a:r>
            <a:br>
              <a:rPr lang="pt-BR" sz="1600" dirty="0" smtClean="0"/>
            </a:br>
            <a:endParaRPr lang="pt-BR" sz="1600" dirty="0"/>
          </a:p>
        </p:txBody>
      </p:sp>
      <p:sp>
        <p:nvSpPr>
          <p:cNvPr id="3" name="Subtítulo 2"/>
          <p:cNvSpPr>
            <a:spLocks noGrp="1"/>
          </p:cNvSpPr>
          <p:nvPr>
            <p:ph type="subTitle" idx="1"/>
          </p:nvPr>
        </p:nvSpPr>
        <p:spPr>
          <a:xfrm>
            <a:off x="395536" y="285728"/>
            <a:ext cx="6172200" cy="1371600"/>
          </a:xfrm>
        </p:spPr>
        <p:txBody>
          <a:bodyPr>
            <a:normAutofit/>
          </a:bodyPr>
          <a:lstStyle/>
          <a:p>
            <a:pPr algn="ctr"/>
            <a:r>
              <a:rPr lang="pt-BR" sz="2400" dirty="0" smtClean="0"/>
              <a:t>EMPREENDEDORISMO </a:t>
            </a:r>
            <a:r>
              <a:rPr lang="pt-BR" sz="2400" dirty="0" smtClean="0"/>
              <a:t>COMERCIAL</a:t>
            </a:r>
            <a:endParaRPr lang="pt-BR" sz="2400" dirty="0"/>
          </a:p>
        </p:txBody>
      </p:sp>
      <p:pic>
        <p:nvPicPr>
          <p:cNvPr id="1026" name="Picture 2" descr="C:\Users\UNIRON\Desktop\trabalho.png"/>
          <p:cNvPicPr>
            <a:picLocks noChangeAspect="1" noChangeArrowheads="1"/>
          </p:cNvPicPr>
          <p:nvPr/>
        </p:nvPicPr>
        <p:blipFill>
          <a:blip r:embed="rId6" cstate="print"/>
          <a:srcRect/>
          <a:stretch>
            <a:fillRect/>
          </a:stretch>
        </p:blipFill>
        <p:spPr bwMode="auto">
          <a:xfrm>
            <a:off x="6215074" y="285728"/>
            <a:ext cx="2773326" cy="2643206"/>
          </a:xfrm>
          <a:prstGeom prst="rect">
            <a:avLst/>
          </a:prstGeom>
          <a:noFill/>
        </p:spPr>
      </p:pic>
      <p:sp>
        <p:nvSpPr>
          <p:cNvPr id="4" name="Retângulo 3"/>
          <p:cNvSpPr/>
          <p:nvPr/>
        </p:nvSpPr>
        <p:spPr>
          <a:xfrm>
            <a:off x="3203848" y="5085184"/>
            <a:ext cx="1282723" cy="369332"/>
          </a:xfrm>
          <a:prstGeom prst="rect">
            <a:avLst/>
          </a:prstGeom>
        </p:spPr>
        <p:txBody>
          <a:bodyPr wrap="none">
            <a:spAutoFit/>
          </a:bodyPr>
          <a:lstStyle/>
          <a:p>
            <a:r>
              <a:rPr lang="pt-BR" dirty="0"/>
              <a:t>GRUPO V</a:t>
            </a:r>
            <a:endParaRPr lang="pt-B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71604" y="214290"/>
            <a:ext cx="6172200" cy="1160934"/>
          </a:xfrm>
        </p:spPr>
        <p:txBody>
          <a:bodyPr>
            <a:normAutofit fontScale="90000"/>
          </a:bodyPr>
          <a:lstStyle/>
          <a:p>
            <a:r>
              <a:rPr lang="pt-BR" dirty="0" smtClean="0"/>
              <a:t>           Sobrevivência</a:t>
            </a:r>
            <a:br>
              <a:rPr lang="pt-BR" dirty="0" smtClean="0"/>
            </a:br>
            <a:r>
              <a:rPr lang="pt-BR" dirty="0" smtClean="0"/>
              <a:t>                       x </a:t>
            </a:r>
            <a:br>
              <a:rPr lang="pt-BR" dirty="0" smtClean="0"/>
            </a:br>
            <a:r>
              <a:rPr lang="pt-BR" dirty="0" smtClean="0"/>
              <a:t>   Mortalidade Empresarial</a:t>
            </a:r>
            <a:endParaRPr lang="pt-BR" dirty="0"/>
          </a:p>
        </p:txBody>
      </p:sp>
      <p:sp>
        <p:nvSpPr>
          <p:cNvPr id="3" name="Subtítulo 2"/>
          <p:cNvSpPr>
            <a:spLocks noGrp="1"/>
          </p:cNvSpPr>
          <p:nvPr>
            <p:ph type="subTitle" idx="1"/>
          </p:nvPr>
        </p:nvSpPr>
        <p:spPr>
          <a:xfrm>
            <a:off x="285720" y="1571612"/>
            <a:ext cx="4286280" cy="4857784"/>
          </a:xfrm>
        </p:spPr>
        <p:txBody>
          <a:bodyPr>
            <a:normAutofit fontScale="85000" lnSpcReduction="20000"/>
          </a:bodyPr>
          <a:lstStyle/>
          <a:p>
            <a:r>
              <a:rPr lang="pt-BR" dirty="0" smtClean="0">
                <a:solidFill>
                  <a:schemeClr val="tx1">
                    <a:lumMod val="85000"/>
                    <a:lumOff val="15000"/>
                  </a:schemeClr>
                </a:solidFill>
              </a:rPr>
              <a:t>De cada 100 micro e pequenas empresas (</a:t>
            </a:r>
            <a:r>
              <a:rPr lang="pt-BR" dirty="0" err="1" smtClean="0">
                <a:solidFill>
                  <a:schemeClr val="tx1">
                    <a:lumMod val="85000"/>
                    <a:lumOff val="15000"/>
                  </a:schemeClr>
                </a:solidFill>
              </a:rPr>
              <a:t>MPEs</a:t>
            </a:r>
            <a:r>
              <a:rPr lang="pt-BR" dirty="0" smtClean="0">
                <a:solidFill>
                  <a:schemeClr val="tx1">
                    <a:lumMod val="85000"/>
                    <a:lumOff val="15000"/>
                  </a:schemeClr>
                </a:solidFill>
              </a:rPr>
              <a:t>) abertas no Brasil, 73 permanecem em atividade após os primeiros dois anos de existência. Segundo o estudo “Taxa de Sobrevivência das Empresas no Brasil”, feito pelo </a:t>
            </a:r>
            <a:r>
              <a:rPr lang="pt-BR" dirty="0" err="1" smtClean="0">
                <a:solidFill>
                  <a:schemeClr val="tx1">
                    <a:lumMod val="85000"/>
                    <a:lumOff val="15000"/>
                  </a:schemeClr>
                </a:solidFill>
              </a:rPr>
              <a:t>Sebrae</a:t>
            </a:r>
            <a:r>
              <a:rPr lang="pt-BR" dirty="0" smtClean="0">
                <a:solidFill>
                  <a:schemeClr val="tx1">
                    <a:lumMod val="85000"/>
                    <a:lumOff val="15000"/>
                  </a:schemeClr>
                </a:solidFill>
              </a:rPr>
              <a:t>, estes são os anos mais críticos para uma empresa. A taxa de sobrevivência de 73,1% das micro e pequenas empresas se refere àquelas que nasceram em 2006 e estão há pelo menos dois anos completos em atividade, já que as que abriram as portas em 2005 tinham 71,9% de sobrevivência.</a:t>
            </a:r>
          </a:p>
          <a:p>
            <a:r>
              <a:rPr lang="pt-BR" dirty="0" smtClean="0">
                <a:solidFill>
                  <a:schemeClr val="tx1">
                    <a:lumMod val="85000"/>
                    <a:lumOff val="15000"/>
                  </a:schemeClr>
                </a:solidFill>
              </a:rPr>
              <a:t>A pesquisa aponta que as indústrias são as que mais obtêm sucesso. De cada 100 empresas abertas, 75,1% permanecem ativas nos dois anos seguintes. Em seguida, aparecem comércio (74,1%), serviços (71,7%) e construção civil (66,2%). As empresas da região Sudeste apresentam os melhores índices (76,4%). Na </a:t>
            </a:r>
            <a:r>
              <a:rPr lang="pt-BR" dirty="0" err="1" smtClean="0">
                <a:solidFill>
                  <a:schemeClr val="tx1">
                    <a:lumMod val="85000"/>
                    <a:lumOff val="15000"/>
                  </a:schemeClr>
                </a:solidFill>
              </a:rPr>
              <a:t>sequência</a:t>
            </a:r>
            <a:r>
              <a:rPr lang="pt-BR" dirty="0" smtClean="0">
                <a:solidFill>
                  <a:schemeClr val="tx1">
                    <a:lumMod val="85000"/>
                    <a:lumOff val="15000"/>
                  </a:schemeClr>
                </a:solidFill>
              </a:rPr>
              <a:t>, vêm as regiões Sul (71,7%), Nordeste (69,1%), Centro-Oeste (68,3%) e Norte (66,0%).</a:t>
            </a:r>
          </a:p>
          <a:p>
            <a:endParaRPr lang="pt-BR" dirty="0"/>
          </a:p>
        </p:txBody>
      </p:sp>
      <p:pic>
        <p:nvPicPr>
          <p:cNvPr id="4" name="Picture 2" descr="C:\Users\UNIRON\Desktop\trabalho2.png"/>
          <p:cNvPicPr>
            <a:picLocks noChangeAspect="1" noChangeArrowheads="1"/>
          </p:cNvPicPr>
          <p:nvPr/>
        </p:nvPicPr>
        <p:blipFill>
          <a:blip r:embed="rId2" cstate="print"/>
          <a:srcRect/>
          <a:stretch>
            <a:fillRect/>
          </a:stretch>
        </p:blipFill>
        <p:spPr bwMode="auto">
          <a:xfrm>
            <a:off x="4500562" y="1571612"/>
            <a:ext cx="4357718" cy="478634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Conteúdo 4"/>
          <p:cNvSpPr>
            <a:spLocks noGrp="1"/>
          </p:cNvSpPr>
          <p:nvPr>
            <p:ph sz="quarter" idx="1"/>
          </p:nvPr>
        </p:nvSpPr>
        <p:spPr>
          <a:xfrm>
            <a:off x="457200" y="0"/>
            <a:ext cx="7901014" cy="6643710"/>
          </a:xfrm>
        </p:spPr>
        <p:txBody>
          <a:bodyPr>
            <a:noAutofit/>
          </a:bodyPr>
          <a:lstStyle/>
          <a:p>
            <a:r>
              <a:rPr lang="pt-PT" sz="1400" b="1" dirty="0" smtClean="0"/>
              <a:t>CONCLUSÕES</a:t>
            </a:r>
            <a:r>
              <a:rPr lang="pt-PT" sz="1400" dirty="0" smtClean="0"/>
              <a:t/>
            </a:r>
            <a:br>
              <a:rPr lang="pt-PT" sz="1400" dirty="0" smtClean="0"/>
            </a:br>
            <a:r>
              <a:rPr lang="pt-PT" sz="1400" dirty="0" smtClean="0"/>
              <a:t/>
            </a:r>
            <a:br>
              <a:rPr lang="pt-PT" sz="1400" dirty="0" smtClean="0"/>
            </a:br>
            <a:r>
              <a:rPr lang="pt-PT" sz="1400" dirty="0" smtClean="0"/>
              <a:t>Nossos resultados indicam que nenhum fator pode explicar, isoladamente, a chance de sucesso das empresas nascentes na nossa amostra. Entretanto, vale notar que, nas nossas análises, o maior poder explicativo, em conjunto, foi obtido com as variáveis relacionadas à adoção de práticas gerenciais. Este resultado sugere que empreendedores podem, eventualmente, compensar um baixo estoque de capital humano ou social por meio da adoção de práticas que aumentam a eficiência ou eficácia organizacional do novo negócio.</a:t>
            </a:r>
            <a:br>
              <a:rPr lang="pt-PT" sz="1400" dirty="0" smtClean="0"/>
            </a:br>
            <a:r>
              <a:rPr lang="pt-PT" sz="1400" dirty="0" smtClean="0"/>
              <a:t/>
            </a:r>
            <a:br>
              <a:rPr lang="pt-PT" sz="1400" dirty="0" smtClean="0"/>
            </a:br>
            <a:r>
              <a:rPr lang="pt-PT" sz="1400" dirty="0" smtClean="0"/>
              <a:t>Certamente, o nosso estudo apresenta algumas limitações. Dado que a nossa amostra envolve empresas de uma única região, não é possível generalizar estes resultados para outras localidades ou outros contextos institucionais. Além disso, o foco somente na sobrevivência de empresas nascentes deixa de examinar outros aspectos que podem estar relacionados ao seu desempenho. É sabido que sobrevivência não implica, necessariamente, desempenho econômico. Por exemplo, empresas podem sobreviver às custas de injeção de capital dos seus fundadores, ainda que estes investimentos não resultem em retorno efetivo. Além disso, podem existir casos de “fechamento” intencional: o empreendedor pode ter estabelecido um novo negócio para capturar alguma demanda momentânea e depois ser encerrado ou vendido. Finalmente, o nosso estudo não examina os antecedentes ou os processos que levam a variações na probabilidade de fechamento. Por exemplo, o que faz alguns empreendedores adotarem determinadas práticas gerenciais e outros não? De que forma, efetivamente, a busca de informações pode afetar o sucesso do novo empreendimento?</a:t>
            </a:r>
            <a:br>
              <a:rPr lang="pt-PT" sz="1400" dirty="0" smtClean="0"/>
            </a:br>
            <a:r>
              <a:rPr lang="pt-PT" sz="1400" dirty="0" smtClean="0"/>
              <a:t/>
            </a:r>
            <a:br>
              <a:rPr lang="pt-PT" sz="1400" dirty="0" smtClean="0"/>
            </a:br>
            <a:r>
              <a:rPr lang="pt-PT" sz="1400" dirty="0" smtClean="0"/>
              <a:t>Estudos futuros podem tentar atenuar estas limitações e expandir a análise para outros caminhos. O uso de pesquisas de maior cunho qualitativo pode permitir uma análise mais aprofundada dos processos adotados por empreendedores que podem afetar a sobrevivência das suas firmas. Adicionalmente, seria importante examinar o impacto dos fatores aqui citados sobre outros indicadores de desempenho, além da própria sobrevivência da empresa nascente. </a:t>
            </a:r>
            <a:endParaRPr lang="pt-BR"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14348" y="785794"/>
            <a:ext cx="7786742" cy="1071570"/>
          </a:xfrm>
        </p:spPr>
        <p:txBody>
          <a:bodyPr>
            <a:normAutofit fontScale="90000"/>
          </a:bodyPr>
          <a:lstStyle/>
          <a:p>
            <a:r>
              <a:rPr lang="pt-BR" dirty="0" smtClean="0"/>
              <a:t> </a:t>
            </a:r>
            <a:r>
              <a:rPr lang="pt-BR" b="1" dirty="0" smtClean="0"/>
              <a:t>Análise Comparativa de Dependência entre comércio e e-commerce:</a:t>
            </a:r>
            <a:r>
              <a:rPr lang="pt-BR" dirty="0" smtClean="0"/>
              <a:t/>
            </a:r>
            <a:br>
              <a:rPr lang="pt-BR" dirty="0" smtClean="0"/>
            </a:br>
            <a:r>
              <a:rPr lang="pt-BR" b="1" dirty="0" smtClean="0"/>
              <a:t>  Logística, Fornecedor, Meios de Pagamento, Administração de Estoques</a:t>
            </a:r>
            <a:endParaRPr lang="pt-BR" dirty="0"/>
          </a:p>
        </p:txBody>
      </p:sp>
      <p:sp>
        <p:nvSpPr>
          <p:cNvPr id="3" name="Espaço Reservado para Conteúdo 2"/>
          <p:cNvSpPr>
            <a:spLocks noGrp="1"/>
          </p:cNvSpPr>
          <p:nvPr>
            <p:ph sz="quarter" idx="1"/>
          </p:nvPr>
        </p:nvSpPr>
        <p:spPr>
          <a:xfrm>
            <a:off x="457200" y="1428736"/>
            <a:ext cx="7467600" cy="5045216"/>
          </a:xfrm>
        </p:spPr>
        <p:txBody>
          <a:bodyPr>
            <a:normAutofit/>
          </a:bodyPr>
          <a:lstStyle/>
          <a:p>
            <a:endParaRPr lang="pt-BR" dirty="0" smtClean="0"/>
          </a:p>
          <a:p>
            <a:endParaRPr lang="pt-BR" dirty="0" smtClean="0"/>
          </a:p>
          <a:p>
            <a:r>
              <a:rPr lang="pt-BR" dirty="0" smtClean="0"/>
              <a:t>para garantir o fornecimento de uma demanda incerta, maior qualificação e desempenho dos processos logísticos internos dos fornecedores, alteração no processo de recebimento nos depósitos das lojas virtuais, alterações no layout dos depósitos, maior integração nos processos de</a:t>
            </a:r>
          </a:p>
          <a:p>
            <a:endParaRPr lang="pt-BR" dirty="0" smtClean="0"/>
          </a:p>
          <a:p>
            <a:r>
              <a:rPr lang="pt-BR" dirty="0" smtClean="0"/>
              <a:t>recebimento e atendimento de pedidos etc.</a:t>
            </a:r>
          </a:p>
          <a:p>
            <a:endParaRPr lang="pt-BR" dirty="0" smtClean="0"/>
          </a:p>
          <a:p>
            <a:endParaRPr lang="pt-BR"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4800" y="-27384"/>
            <a:ext cx="7467600" cy="1143000"/>
          </a:xfrm>
        </p:spPr>
        <p:txBody>
          <a:bodyPr>
            <a:normAutofit/>
          </a:bodyPr>
          <a:lstStyle/>
          <a:p>
            <a:pPr algn="ctr"/>
            <a:r>
              <a:rPr lang="pt-BR" dirty="0" smtClean="0"/>
              <a:t>O empreendedor deve conhecer seus custos: fixos e variáveis. </a:t>
            </a:r>
            <a:endParaRPr lang="pt-BR" dirty="0"/>
          </a:p>
        </p:txBody>
      </p:sp>
      <p:sp>
        <p:nvSpPr>
          <p:cNvPr id="3" name="Espaço Reservado para Conteúdo 2"/>
          <p:cNvSpPr>
            <a:spLocks noGrp="1"/>
          </p:cNvSpPr>
          <p:nvPr>
            <p:ph sz="quarter" idx="1"/>
          </p:nvPr>
        </p:nvSpPr>
        <p:spPr>
          <a:xfrm>
            <a:off x="251520" y="1268760"/>
            <a:ext cx="8363272" cy="5112568"/>
          </a:xfrm>
        </p:spPr>
        <p:txBody>
          <a:bodyPr>
            <a:noAutofit/>
          </a:bodyPr>
          <a:lstStyle/>
          <a:p>
            <a:pPr marL="0" indent="0">
              <a:buNone/>
            </a:pPr>
            <a:r>
              <a:rPr lang="pt-BR" sz="1600" dirty="0" smtClean="0"/>
              <a:t>Antes de iniciar o novo negócio, todos os custos devem ser estimados e colocados no papel, para que seja possível se realizar uma análise da viabilidade financeira do novo empreendimento (a viabilidade também é importante no caso de existir a necessidade de buscar recursos de terceiros, como bancos, por exemplo). Mas acima de tudo e dentro das possibilidades é importante tentar iniciar o negócio sem contrair muitas dívidas, até mesmo para sentir o mercado e num segundo momento tentar alavancá-lo com um empréstimo.</a:t>
            </a:r>
            <a:br>
              <a:rPr lang="pt-BR" sz="1600" dirty="0" smtClean="0"/>
            </a:br>
            <a:r>
              <a:rPr lang="pt-BR" sz="1600" dirty="0" smtClean="0"/>
              <a:t/>
            </a:r>
            <a:br>
              <a:rPr lang="pt-BR" sz="1600" dirty="0" smtClean="0"/>
            </a:br>
            <a:r>
              <a:rPr lang="pt-BR" sz="1600" dirty="0" smtClean="0"/>
              <a:t>Custo</a:t>
            </a:r>
            <a:br>
              <a:rPr lang="pt-BR" sz="1600" dirty="0" smtClean="0"/>
            </a:br>
            <a:r>
              <a:rPr lang="pt-BR" sz="1600" dirty="0" smtClean="0"/>
              <a:t/>
            </a:r>
            <a:br>
              <a:rPr lang="pt-BR" sz="1600" dirty="0" smtClean="0"/>
            </a:br>
            <a:r>
              <a:rPr lang="pt-BR" sz="1600" dirty="0" smtClean="0"/>
              <a:t>Quando estamos elaborando um Plano de Negócios, vamos nos defrontar com alguns termos para determinarmos o cálculo dos custos. Que termos são estes?</a:t>
            </a:r>
          </a:p>
          <a:p>
            <a:endParaRPr lang="pt-BR" sz="1600" dirty="0"/>
          </a:p>
          <a:p>
            <a:r>
              <a:rPr lang="pt-BR" sz="1600" b="1" dirty="0" smtClean="0"/>
              <a:t>Custos Fixos</a:t>
            </a:r>
            <a:r>
              <a:rPr lang="pt-BR" sz="1600" dirty="0" smtClean="0"/>
              <a:t>: conhecer os custos fixos que fazem parte da estrutura da empresa é fundamental. Aqui devem entrar as despesas com aluguel, honorários do contador, salários e encargos sociais, </a:t>
            </a:r>
            <a:r>
              <a:rPr lang="pt-BR" sz="1600" dirty="0" err="1" smtClean="0"/>
              <a:t>etc</a:t>
            </a:r>
            <a:r>
              <a:rPr lang="pt-BR" sz="1600" dirty="0" smtClean="0"/>
              <a:t>).</a:t>
            </a:r>
          </a:p>
          <a:p>
            <a:endParaRPr lang="pt-BR" sz="1600" dirty="0" smtClean="0"/>
          </a:p>
          <a:p>
            <a:r>
              <a:rPr lang="pt-BR" sz="1600" b="1" dirty="0" smtClean="0"/>
              <a:t>Custos Variáveis</a:t>
            </a:r>
            <a:r>
              <a:rPr lang="pt-BR" sz="1600" dirty="0" smtClean="0"/>
              <a:t>: são os custos que oscilam, segundo o volume de vendas. São impostos sobre vendas ou prestação de serviços, comissões para vendedores, </a:t>
            </a:r>
            <a:r>
              <a:rPr lang="pt-BR" sz="1600" dirty="0" err="1" smtClean="0"/>
              <a:t>etc</a:t>
            </a:r>
            <a:endParaRPr lang="pt-BR"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99392"/>
            <a:ext cx="8084206" cy="1143000"/>
          </a:xfrm>
        </p:spPr>
        <p:txBody>
          <a:bodyPr/>
          <a:lstStyle/>
          <a:p>
            <a:r>
              <a:rPr lang="pt-BR" dirty="0" smtClean="0"/>
              <a:t>O empreendimento deve ter Missão, Visão e Valores. (</a:t>
            </a:r>
            <a:r>
              <a:rPr lang="pt-BR" i="1" dirty="0" smtClean="0"/>
              <a:t>por exemplo)</a:t>
            </a:r>
            <a:endParaRPr lang="pt-BR" i="1" dirty="0"/>
          </a:p>
        </p:txBody>
      </p:sp>
      <p:sp>
        <p:nvSpPr>
          <p:cNvPr id="3" name="Espaço Reservado para Conteúdo 2"/>
          <p:cNvSpPr>
            <a:spLocks noGrp="1"/>
          </p:cNvSpPr>
          <p:nvPr>
            <p:ph sz="quarter" idx="1"/>
          </p:nvPr>
        </p:nvSpPr>
        <p:spPr>
          <a:xfrm>
            <a:off x="457200" y="1196752"/>
            <a:ext cx="4043362" cy="5257800"/>
          </a:xfrm>
        </p:spPr>
        <p:txBody>
          <a:bodyPr>
            <a:normAutofit fontScale="70000" lnSpcReduction="20000"/>
          </a:bodyPr>
          <a:lstStyle/>
          <a:p>
            <a:r>
              <a:rPr lang="pt-BR" b="1" dirty="0" smtClean="0"/>
              <a:t>Missão</a:t>
            </a:r>
            <a:endParaRPr lang="pt-BR" dirty="0" smtClean="0"/>
          </a:p>
          <a:p>
            <a:pPr marL="0" indent="0">
              <a:buNone/>
            </a:pPr>
            <a:r>
              <a:rPr lang="pt-BR" dirty="0" smtClean="0"/>
              <a:t>Entender profundamente as necessidades e expectativas dos clientes, mediante atendimento personalizado, garantindo as melhores ofertas de custo/benefício em todos os segmentos do mercado.</a:t>
            </a:r>
          </a:p>
          <a:p>
            <a:pPr marL="0" indent="0">
              <a:buNone/>
            </a:pPr>
            <a:endParaRPr lang="pt-BR" dirty="0" smtClean="0"/>
          </a:p>
          <a:p>
            <a:r>
              <a:rPr lang="pt-BR" b="1" dirty="0" smtClean="0"/>
              <a:t>Visão</a:t>
            </a:r>
            <a:endParaRPr lang="pt-BR" dirty="0" smtClean="0"/>
          </a:p>
          <a:p>
            <a:pPr marL="0" indent="0">
              <a:buNone/>
            </a:pPr>
            <a:r>
              <a:rPr lang="pt-BR" dirty="0" smtClean="0"/>
              <a:t>Ser referência imobiliária como empresa dinâmica, responsável, motivadora, que antecipa tendências treinando e evoluindo seu corpo profissional, que através de atendimento personalizado, preza pela qualidade de vida de nossos clientes.</a:t>
            </a:r>
          </a:p>
          <a:p>
            <a:pPr marL="0" indent="0">
              <a:buNone/>
            </a:pPr>
            <a:endParaRPr lang="pt-BR" dirty="0" smtClean="0"/>
          </a:p>
          <a:p>
            <a:r>
              <a:rPr lang="pt-BR" b="1" dirty="0" smtClean="0"/>
              <a:t>Valores</a:t>
            </a:r>
            <a:endParaRPr lang="pt-BR" dirty="0" smtClean="0"/>
          </a:p>
          <a:p>
            <a:pPr marL="0" indent="0">
              <a:buNone/>
            </a:pPr>
            <a:r>
              <a:rPr lang="pt-BR" dirty="0" smtClean="0"/>
              <a:t>Sustentabilidade, Ética, Respeito, Transparência, Qualidade, Inovação, Comprometimento.</a:t>
            </a:r>
          </a:p>
          <a:p>
            <a:endParaRPr lang="pt-BR" dirty="0"/>
          </a:p>
        </p:txBody>
      </p:sp>
      <p:pic>
        <p:nvPicPr>
          <p:cNvPr id="4" name="Imagem 3" descr="Confiança"/>
          <p:cNvPicPr/>
          <p:nvPr/>
        </p:nvPicPr>
        <p:blipFill>
          <a:blip r:embed="rId2" cstate="print"/>
          <a:srcRect/>
          <a:stretch>
            <a:fillRect/>
          </a:stretch>
        </p:blipFill>
        <p:spPr bwMode="auto">
          <a:xfrm>
            <a:off x="4786314" y="2285992"/>
            <a:ext cx="3333750" cy="3500462"/>
          </a:xfrm>
          <a:prstGeom prst="rect">
            <a:avLst/>
          </a:prstGeom>
          <a:noFill/>
          <a:ln w="9525">
            <a:noFill/>
            <a:miter lim="800000"/>
            <a:headEnd/>
            <a:tailEnd/>
          </a:ln>
        </p:spPr>
      </p:pic>
      <p:sp>
        <p:nvSpPr>
          <p:cNvPr id="5" name="Retângulo 4"/>
          <p:cNvSpPr/>
          <p:nvPr/>
        </p:nvSpPr>
        <p:spPr>
          <a:xfrm>
            <a:off x="2051720" y="6341258"/>
            <a:ext cx="6104556" cy="400110"/>
          </a:xfrm>
          <a:prstGeom prst="rect">
            <a:avLst/>
          </a:prstGeom>
        </p:spPr>
        <p:txBody>
          <a:bodyPr wrap="none">
            <a:spAutoFit/>
          </a:bodyPr>
          <a:lstStyle/>
          <a:p>
            <a:r>
              <a:rPr lang="pt-BR" sz="2000" b="1" dirty="0" smtClean="0">
                <a:hlinkClick r:id="rId3"/>
              </a:rPr>
              <a:t>Fonte: http</a:t>
            </a:r>
            <a:r>
              <a:rPr lang="pt-BR" sz="2000" b="1" dirty="0">
                <a:hlinkClick r:id="rId3"/>
              </a:rPr>
              <a:t>://metropolitanimobiliaria.com.br</a:t>
            </a:r>
            <a:endParaRPr lang="pt-BR" sz="2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1472" y="-27384"/>
            <a:ext cx="7467600" cy="1143000"/>
          </a:xfrm>
        </p:spPr>
        <p:txBody>
          <a:bodyPr>
            <a:normAutofit fontScale="90000"/>
          </a:bodyPr>
          <a:lstStyle/>
          <a:p>
            <a:r>
              <a:rPr lang="pt-BR" dirty="0" smtClean="0"/>
              <a:t>As Incubadoras e entidades de apoio e fomento ao empreendedorismo no Brasil</a:t>
            </a:r>
            <a:endParaRPr lang="pt-BR" dirty="0"/>
          </a:p>
        </p:txBody>
      </p:sp>
      <p:sp>
        <p:nvSpPr>
          <p:cNvPr id="3" name="Espaço Reservado para Conteúdo 2"/>
          <p:cNvSpPr>
            <a:spLocks noGrp="1"/>
          </p:cNvSpPr>
          <p:nvPr>
            <p:ph sz="quarter" idx="1"/>
          </p:nvPr>
        </p:nvSpPr>
        <p:spPr>
          <a:xfrm>
            <a:off x="457200" y="1500174"/>
            <a:ext cx="4114800" cy="5357826"/>
          </a:xfrm>
        </p:spPr>
        <p:txBody>
          <a:bodyPr>
            <a:normAutofit fontScale="55000" lnSpcReduction="20000"/>
          </a:bodyPr>
          <a:lstStyle/>
          <a:p>
            <a:r>
              <a:rPr lang="pt-BR" dirty="0" smtClean="0"/>
              <a:t>A </a:t>
            </a:r>
            <a:r>
              <a:rPr lang="pt-BR" dirty="0" err="1" smtClean="0"/>
              <a:t>Finep</a:t>
            </a:r>
            <a:r>
              <a:rPr lang="pt-BR" dirty="0" smtClean="0"/>
              <a:t> (Financiadora de Estudos e Projetos) é uma empresa pública vinculada ao Ministério da Ciência e Tecnologia que promove o desenvolvimento econômico e social por meio do fomento público à inovação em empresas, universidades, institutos tecnológicos e outras instituições públicas ou privadas do País. </a:t>
            </a:r>
          </a:p>
          <a:p>
            <a:r>
              <a:rPr lang="pt-BR" dirty="0" smtClean="0"/>
              <a:t>Criada em 1967, a entidade já financiou milhares de iniciativas de sucesso, entre elas o desenvolvimento da Embrapa e do agronegócio brasileiro, projetos para exploração de petróleo e o desenvolvimento do avião Tucano da Embraer.</a:t>
            </a:r>
          </a:p>
          <a:p>
            <a:r>
              <a:rPr lang="pt-BR" dirty="0" smtClean="0"/>
              <a:t>Por meio de seus programas e chamadas públicas, a </a:t>
            </a:r>
            <a:r>
              <a:rPr lang="pt-BR" dirty="0" err="1" smtClean="0"/>
              <a:t>Finep</a:t>
            </a:r>
            <a:r>
              <a:rPr lang="pt-BR" dirty="0" smtClean="0"/>
              <a:t> concede financiamentos reembolsáveis e não-reembolsáveis a instituições públicas e privadas. Esses últimos são feitos com recursos do </a:t>
            </a:r>
            <a:r>
              <a:rPr lang="pt-BR" u="sng" dirty="0" smtClean="0">
                <a:hlinkClick r:id="rId2"/>
              </a:rPr>
              <a:t>FNDCT</a:t>
            </a:r>
            <a:r>
              <a:rPr lang="pt-BR" dirty="0" smtClean="0"/>
              <a:t>, atualmente formado pelos </a:t>
            </a:r>
            <a:r>
              <a:rPr lang="pt-BR" u="sng" dirty="0" smtClean="0">
                <a:hlinkClick r:id="rId3" tooltip="Fundos Setoriais"/>
              </a:rPr>
              <a:t>Fundos Setoriais</a:t>
            </a:r>
            <a:r>
              <a:rPr lang="pt-BR" dirty="0" smtClean="0"/>
              <a:t>. Os financiamentos reembolsáveis são realizados com recursos próprios ou provenientes de repasses de outras fontes. Veja alguns dos principais programas da </a:t>
            </a:r>
            <a:r>
              <a:rPr lang="pt-BR" dirty="0" err="1" smtClean="0"/>
              <a:t>Finep</a:t>
            </a:r>
            <a:r>
              <a:rPr lang="pt-BR" dirty="0" smtClean="0"/>
              <a:t>:</a:t>
            </a:r>
          </a:p>
          <a:p>
            <a:r>
              <a:rPr lang="pt-BR" b="1" dirty="0" err="1" smtClean="0"/>
              <a:t>Finep</a:t>
            </a:r>
            <a:r>
              <a:rPr lang="pt-BR" b="1" dirty="0" smtClean="0"/>
              <a:t> Inova Brasil </a:t>
            </a:r>
            <a:r>
              <a:rPr lang="pt-BR" dirty="0" smtClean="0"/>
              <a:t>- Programa de Incentivo à Inovação nas Empresas Brasileiras: financiamento com encargos reduzidos para a realização de projetos de pesquisa, desenvolvimento e inovação nas empresas </a:t>
            </a:r>
          </a:p>
          <a:p>
            <a:endParaRPr lang="pt-BR" dirty="0"/>
          </a:p>
        </p:txBody>
      </p:sp>
      <p:pic>
        <p:nvPicPr>
          <p:cNvPr id="4" name="Imagem 3" descr="Finep financia instituições públicas e privadas do País na área de ciência, tecnologia e inovação">
            <a:hlinkClick r:id="rId4" tooltip="&quot;Finep financia instituições públicas e privadas do País na área de ciência, tecnologia e inovação&quot;"/>
          </p:cNvPr>
          <p:cNvPicPr/>
          <p:nvPr/>
        </p:nvPicPr>
        <p:blipFill>
          <a:blip r:embed="rId5" cstate="print"/>
          <a:srcRect/>
          <a:stretch>
            <a:fillRect/>
          </a:stretch>
        </p:blipFill>
        <p:spPr bwMode="auto">
          <a:xfrm>
            <a:off x="5357818" y="2000240"/>
            <a:ext cx="2400300" cy="2857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sz="quarter" idx="1"/>
          </p:nvPr>
        </p:nvSpPr>
        <p:spPr/>
        <p:txBody>
          <a:bodyPr/>
          <a:lstStyle/>
          <a:p>
            <a:r>
              <a:rPr lang="pt-BR" dirty="0" smtClean="0"/>
              <a:t>http://www.brasil.gov.br/empreendedor/empreendedorismo-hoje/sobrevivencia-e-mortalidade.</a:t>
            </a:r>
          </a:p>
          <a:p>
            <a:r>
              <a:rPr lang="pt-BR" dirty="0" smtClean="0"/>
              <a:t>Fonte: Estudo do </a:t>
            </a:r>
            <a:r>
              <a:rPr lang="pt-BR" dirty="0" err="1" smtClean="0"/>
              <a:t>Sebrae</a:t>
            </a:r>
            <a:r>
              <a:rPr lang="pt-BR" dirty="0" smtClean="0"/>
              <a:t> Nacional de Outubro de 2011.</a:t>
            </a:r>
          </a:p>
          <a:p>
            <a:r>
              <a:rPr lang="pt-BR" dirty="0" smtClean="0"/>
              <a:t>http://www.brasil.gov.br/sobre/ciencia-e-tecnologia/fomento-e-apoio</a:t>
            </a:r>
            <a:endParaRPr lang="pt-BR" dirty="0"/>
          </a:p>
        </p:txBody>
      </p:sp>
      <p:sp>
        <p:nvSpPr>
          <p:cNvPr id="4" name="Título 3"/>
          <p:cNvSpPr>
            <a:spLocks noGrp="1"/>
          </p:cNvSpPr>
          <p:nvPr>
            <p:ph type="title"/>
          </p:nvPr>
        </p:nvSpPr>
        <p:spPr/>
        <p:txBody>
          <a:bodyPr/>
          <a:lstStyle/>
          <a:p>
            <a:r>
              <a:rPr lang="pt-BR" dirty="0" smtClean="0"/>
              <a:t>REFERÊNCIAS </a:t>
            </a:r>
            <a:endParaRPr lang="pt-B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lcão Envidraçado">
  <a:themeElements>
    <a:clrScheme name="Balcão Envidraçado">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Balcão Envidraçado">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alcão Envidraçado">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120</TotalTime>
  <Words>530</Words>
  <Application>Microsoft Office PowerPoint</Application>
  <PresentationFormat>Apresentação na tela (4:3)</PresentationFormat>
  <Paragraphs>38</Paragraphs>
  <Slides>8</Slides>
  <Notes>0</Notes>
  <HiddenSlides>0</HiddenSlides>
  <MMClips>0</MMClips>
  <ScaleCrop>false</ScaleCrop>
  <HeadingPairs>
    <vt:vector size="4" baseType="variant">
      <vt:variant>
        <vt:lpstr>Tema</vt:lpstr>
      </vt:variant>
      <vt:variant>
        <vt:i4>1</vt:i4>
      </vt:variant>
      <vt:variant>
        <vt:lpstr>Títulos de slides</vt:lpstr>
      </vt:variant>
      <vt:variant>
        <vt:i4>8</vt:i4>
      </vt:variant>
    </vt:vector>
  </HeadingPairs>
  <TitlesOfParts>
    <vt:vector size="9" baseType="lpstr">
      <vt:lpstr>Balcão Envidraçado</vt:lpstr>
      <vt:lpstr> Robson Araujo:  robson_hu3@hotmail.com  Aurilângela istevo: aurilangelaistevo@hotmail.com  Adriano morais: adriano.m@bennesby.com.br   Patrícia Maquiné: paty_pvh_@hotmail.com       </vt:lpstr>
      <vt:lpstr>           Sobrevivência                        x     Mortalidade Empresarial</vt:lpstr>
      <vt:lpstr>Apresentação do PowerPoint</vt:lpstr>
      <vt:lpstr> Análise Comparativa de Dependência entre comércio e e-commerce:   Logística, Fornecedor, Meios de Pagamento, Administração de Estoques</vt:lpstr>
      <vt:lpstr>O empreendedor deve conhecer seus custos: fixos e variáveis. </vt:lpstr>
      <vt:lpstr>O empreendimento deve ter Missão, Visão e Valores. (por exemplo)</vt:lpstr>
      <vt:lpstr>As Incubadoras e entidades de apoio e fomento ao empreendedorismo no Brasil</vt:lpstr>
      <vt:lpstr>REFERÊNCIAS </vt:lpstr>
    </vt:vector>
  </TitlesOfParts>
  <Company>União das Escolas Superiores de Rondônia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Robson Araujo = robson_hu3@hotmail.com               Aurilangela istevo= aurilangelaistevo@hotmail.com       Adriano morais= adriano.m@bennesby.com.br              Patrícia Maquiné= paty_pvh_@hotmail.com</dc:title>
  <dc:creator>União das Escolas Superiores de Rondônia</dc:creator>
  <cp:lastModifiedBy>logosmaster</cp:lastModifiedBy>
  <cp:revision>19</cp:revision>
  <dcterms:created xsi:type="dcterms:W3CDTF">2013-09-12T22:56:47Z</dcterms:created>
  <dcterms:modified xsi:type="dcterms:W3CDTF">2013-09-13T19:24:02Z</dcterms:modified>
</cp:coreProperties>
</file>