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6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22" name="Subtítu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AE1627-2B17-4EF9-825C-5006D987389B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20" name="Espaço Reservado para Rodapé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4F27BB-78CC-4851-A1C0-ED9EB38F4FB6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AE1627-2B17-4EF9-825C-5006D987389B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4F27BB-78CC-4851-A1C0-ED9EB38F4FB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AE1627-2B17-4EF9-825C-5006D987389B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4F27BB-78CC-4851-A1C0-ED9EB38F4FB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AE1627-2B17-4EF9-825C-5006D987389B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4F27BB-78CC-4851-A1C0-ED9EB38F4FB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AE1627-2B17-4EF9-825C-5006D987389B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4F27BB-78CC-4851-A1C0-ED9EB38F4FB6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AE1627-2B17-4EF9-825C-5006D987389B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4F27BB-78CC-4851-A1C0-ED9EB38F4FB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AE1627-2B17-4EF9-825C-5006D987389B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4F27BB-78CC-4851-A1C0-ED9EB38F4FB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AE1627-2B17-4EF9-825C-5006D987389B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4F27BB-78CC-4851-A1C0-ED9EB38F4FB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AE1627-2B17-4EF9-825C-5006D987389B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4F27BB-78CC-4851-A1C0-ED9EB38F4FB6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Retângulo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AE1627-2B17-4EF9-825C-5006D987389B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4F27BB-78CC-4851-A1C0-ED9EB38F4FB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AE1627-2B17-4EF9-825C-5006D987389B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4F27BB-78CC-4851-A1C0-ED9EB38F4FB6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9" name="Fluxograma: Processo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xograma: Processo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zz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sca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ço Reservado para Título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24" name="Espaço Reservado para Dat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DAE1627-2B17-4EF9-825C-5006D987389B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84F27BB-78CC-4851-A1C0-ED9EB38F4FB6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5" name="Retângulo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nessinhaaraujopvh@hotmail.com" TargetMode="External"/><Relationship Id="rId2" Type="http://schemas.openxmlformats.org/officeDocument/2006/relationships/hyperlink" Target="mailto:hellen_queiroz_music@hotmail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mailto:chokito_cdb@hotmail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planejamentomarketinguniube.blogspot.com.br/2010/04/o-modelo-das-5-forcas-para-analise-da.html" TargetMode="External"/><Relationship Id="rId2" Type="http://schemas.openxmlformats.org/officeDocument/2006/relationships/hyperlink" Target="http://trabsi.files.wordpress.com/2011/05/empresa-como-sistema.pn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http://www.cursosnocd.com.br/marketing/classificacao-de-produtos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pt-BR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2976" y="1000108"/>
            <a:ext cx="7868170" cy="564360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pt-BR" sz="18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  <a:cs typeface="Arial" pitchFamily="34" charset="0"/>
              </a:rPr>
              <a:t>Integrantes</a:t>
            </a:r>
            <a:r>
              <a:rPr lang="pt-BR" sz="18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  <a:cs typeface="Arial" pitchFamily="34" charset="0"/>
              </a:rPr>
              <a:t>:      (GRUPO III)</a:t>
            </a:r>
            <a:endParaRPr lang="pt-BR" sz="1800" b="1" dirty="0" smtClean="0">
              <a:solidFill>
                <a:schemeClr val="bg2">
                  <a:lumMod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endParaRPr lang="pt-BR" sz="1800" dirty="0" smtClean="0">
              <a:solidFill>
                <a:schemeClr val="bg2">
                  <a:lumMod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sz="18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  <a:cs typeface="Arial" pitchFamily="34" charset="0"/>
              </a:rPr>
              <a:t> </a:t>
            </a:r>
            <a:r>
              <a:rPr lang="pt-BR" sz="18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  <a:cs typeface="Arial" pitchFamily="34" charset="0"/>
              </a:rPr>
              <a:t>Hellen Queiroz (</a:t>
            </a:r>
            <a:r>
              <a:rPr lang="pt-BR" sz="18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  <a:cs typeface="Arial" pitchFamily="34" charset="0"/>
                <a:hlinkClick r:id="rId2"/>
              </a:rPr>
              <a:t>hellen_queiroz_music@hotmail.com</a:t>
            </a:r>
            <a:r>
              <a:rPr lang="pt-BR" sz="18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  <a:cs typeface="Arial" pitchFamily="34" charset="0"/>
              </a:rPr>
              <a:t>)</a:t>
            </a:r>
          </a:p>
          <a:p>
            <a:pPr>
              <a:buFont typeface="Wingdings" pitchFamily="2" charset="2"/>
              <a:buChar char="q"/>
            </a:pPr>
            <a:r>
              <a:rPr lang="pt-BR" sz="18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  <a:cs typeface="Arial" pitchFamily="34" charset="0"/>
              </a:rPr>
              <a:t> Vanessa Araujo (</a:t>
            </a:r>
            <a:r>
              <a:rPr lang="pt-BR" sz="18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  <a:cs typeface="Arial" pitchFamily="34" charset="0"/>
                <a:hlinkClick r:id="rId3"/>
              </a:rPr>
              <a:t>nessinhaaraujopvh@hotmail.com</a:t>
            </a:r>
            <a:r>
              <a:rPr lang="pt-BR" sz="18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  <a:cs typeface="Arial" pitchFamily="34" charset="0"/>
              </a:rPr>
              <a:t>)</a:t>
            </a:r>
          </a:p>
          <a:p>
            <a:pPr>
              <a:buFont typeface="Wingdings" pitchFamily="2" charset="2"/>
              <a:buChar char="q"/>
            </a:pPr>
            <a:r>
              <a:rPr lang="pt-BR" sz="18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  <a:cs typeface="Arial" pitchFamily="34" charset="0"/>
              </a:rPr>
              <a:t> João Lucas (</a:t>
            </a:r>
            <a:r>
              <a:rPr lang="pt-BR" sz="18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  <a:cs typeface="Arial" pitchFamily="34" charset="0"/>
                <a:hlinkClick r:id="rId4"/>
              </a:rPr>
              <a:t>chokito_cdb@hotmail.com</a:t>
            </a:r>
            <a:r>
              <a:rPr lang="pt-BR" sz="18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  <a:cs typeface="Arial" pitchFamily="34" charset="0"/>
              </a:rPr>
              <a:t>)</a:t>
            </a:r>
          </a:p>
          <a:p>
            <a:pPr>
              <a:buFont typeface="Wingdings" pitchFamily="2" charset="2"/>
              <a:buChar char="q"/>
            </a:pPr>
            <a:r>
              <a:rPr lang="pt-BR" sz="18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  <a:cs typeface="Arial" pitchFamily="34" charset="0"/>
              </a:rPr>
              <a:t> Hainá</a:t>
            </a:r>
          </a:p>
          <a:p>
            <a:pPr>
              <a:buFont typeface="Wingdings" pitchFamily="2" charset="2"/>
              <a:buChar char="q"/>
            </a:pPr>
            <a:r>
              <a:rPr lang="pt-BR" sz="18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  <a:cs typeface="Arial" pitchFamily="34" charset="0"/>
              </a:rPr>
              <a:t> Paulo Cesar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solidFill>
                <a:schemeClr val="bg2">
                  <a:lumMod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pt-BR" sz="18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  <a:cs typeface="Arial" pitchFamily="34" charset="0"/>
              </a:rPr>
              <a:t>Tópicos</a:t>
            </a:r>
          </a:p>
          <a:p>
            <a:pPr>
              <a:buFont typeface="Wingdings" pitchFamily="2" charset="2"/>
              <a:buChar char="ü"/>
            </a:pPr>
            <a:r>
              <a:rPr lang="pt-BR" sz="18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  <a:cs typeface="Arial" pitchFamily="34" charset="0"/>
              </a:rPr>
              <a:t>Forças competitivas do Modelo Michael Porter.</a:t>
            </a:r>
          </a:p>
          <a:p>
            <a:pPr>
              <a:buFont typeface="Wingdings" pitchFamily="2" charset="2"/>
              <a:buChar char="ü"/>
            </a:pPr>
            <a:r>
              <a:rPr lang="pt-BR" sz="18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  <a:cs typeface="Arial" pitchFamily="34" charset="0"/>
              </a:rPr>
              <a:t>A empresa (empreendimento) vista como um sistema</a:t>
            </a:r>
          </a:p>
          <a:p>
            <a:pPr>
              <a:buFont typeface="Wingdings" pitchFamily="2" charset="2"/>
              <a:buChar char="ü"/>
            </a:pPr>
            <a:r>
              <a:rPr lang="pt-BR" sz="18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  <a:cs typeface="Arial" pitchFamily="34" charset="0"/>
              </a:rPr>
              <a:t>Produtividade sistêmica do empreendimento: Produtividade = Média das saídas (resultados) Média das entradas (recursos)</a:t>
            </a:r>
          </a:p>
          <a:p>
            <a:pPr>
              <a:buFont typeface="Wingdings" pitchFamily="2" charset="2"/>
              <a:buChar char="ü"/>
            </a:pPr>
            <a:r>
              <a:rPr lang="pt-BR" sz="18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  <a:cs typeface="Arial" pitchFamily="34" charset="0"/>
              </a:rPr>
              <a:t>Classificação dos Produtos e/ou Serviços: Procurados, Não Procurados, Especializados.</a:t>
            </a:r>
          </a:p>
          <a:p>
            <a:endParaRPr lang="pt-BR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pt-BR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pt-BR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endParaRPr lang="pt-B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pt-B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043608" y="17416"/>
            <a:ext cx="525658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pt-BR" sz="4400" b="1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E</a:t>
            </a:r>
            <a:r>
              <a:rPr lang="pt-BR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preendedorismo</a:t>
            </a:r>
            <a:endParaRPr lang="pt-BR" sz="3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3074" name="Picture 2" descr="C:\Users\SAC001\Desktop\22527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142852"/>
            <a:ext cx="2000264" cy="20002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pt-BR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99592" y="1850064"/>
            <a:ext cx="7939608" cy="175260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pt-BR" b="1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Forças Competitivas</a:t>
            </a:r>
            <a:r>
              <a:rPr lang="pt-BR" dirty="0" smtClean="0">
                <a:latin typeface="Candara" pitchFamily="34" charset="0"/>
              </a:rPr>
              <a:t/>
            </a:r>
            <a:br>
              <a:rPr lang="pt-BR" dirty="0" smtClean="0">
                <a:latin typeface="Candara" pitchFamily="34" charset="0"/>
              </a:rPr>
            </a:br>
            <a:r>
              <a:rPr lang="pt-BR" dirty="0" smtClean="0">
                <a:latin typeface="Candara" pitchFamily="34" charset="0"/>
              </a:rPr>
              <a:t/>
            </a:r>
            <a:br>
              <a:rPr lang="pt-BR" dirty="0" smtClean="0">
                <a:latin typeface="Candara" pitchFamily="34" charset="0"/>
              </a:rPr>
            </a:b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Michael Porter identificou cinco forças que determinam a atratividade intrínseca, no longo prazo, de um mercado ou segmento: concorrentes do setor, novos concorrentes potenciais (novos entrantes), produtos substitutos, poder dos consumidores e poder dos fornecedores.</a:t>
            </a:r>
            <a:endParaRPr lang="pt-BR" dirty="0">
              <a:solidFill>
                <a:schemeClr val="bg2">
                  <a:lumMod val="25000"/>
                </a:schemeClr>
              </a:solidFill>
              <a:latin typeface="Candara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pt-B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-232840" y="260648"/>
            <a:ext cx="981634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Forças competitivas do Modelo </a:t>
            </a:r>
          </a:p>
          <a:p>
            <a:pPr algn="ctr"/>
            <a:r>
              <a:rPr lang="pt-BR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Michael Porter</a:t>
            </a:r>
            <a:endParaRPr lang="pt-BR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C:\Users\Hellen\Desktop\michael-port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501008"/>
            <a:ext cx="5112568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3608" y="980728"/>
            <a:ext cx="7406640" cy="1472184"/>
          </a:xfrm>
        </p:spPr>
        <p:txBody>
          <a:bodyPr>
            <a:normAutofit/>
          </a:bodyPr>
          <a:lstStyle/>
          <a:p>
            <a:r>
              <a:rPr lang="pt-BR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pt-BR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pt-B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4111715" y="260648"/>
            <a:ext cx="11272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</a:t>
            </a:r>
            <a:endParaRPr lang="pt-BR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744073" y="188640"/>
            <a:ext cx="839992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 empresa (empreendimento) </a:t>
            </a:r>
          </a:p>
          <a:p>
            <a:pPr algn="ctr"/>
            <a:r>
              <a:rPr lang="pt-BR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vista como um sistema </a:t>
            </a:r>
            <a:endParaRPr lang="pt-BR" sz="4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C:\Users\SAC001\Desktop\empresa-como-sistem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14488"/>
            <a:ext cx="8143900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3608" y="980728"/>
            <a:ext cx="7406640" cy="1472184"/>
          </a:xfrm>
        </p:spPr>
        <p:txBody>
          <a:bodyPr>
            <a:normAutofit/>
          </a:bodyPr>
          <a:lstStyle/>
          <a:p>
            <a:r>
              <a:rPr lang="pt-BR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pt-BR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pt-B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4111715" y="260648"/>
            <a:ext cx="11272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</a:t>
            </a:r>
            <a:endParaRPr lang="pt-BR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1000100" y="188640"/>
            <a:ext cx="7774696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Produtividade sistêmica do </a:t>
            </a:r>
          </a:p>
          <a:p>
            <a:pPr algn="ctr"/>
            <a:r>
              <a:rPr lang="pt-BR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empreendimento: Produtividade = Média das saídas (resultados) / </a:t>
            </a:r>
          </a:p>
          <a:p>
            <a:pPr algn="ctr"/>
            <a:r>
              <a:rPr lang="pt-BR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Média das entradas (recursos) </a:t>
            </a:r>
            <a:endParaRPr lang="pt-BR" sz="2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1000100" y="2500306"/>
            <a:ext cx="514353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</a:rPr>
              <a:t>A </a:t>
            </a:r>
            <a:r>
              <a:rPr lang="pt-BR" sz="1400" b="1" dirty="0" smtClean="0">
                <a:solidFill>
                  <a:schemeClr val="bg2">
                    <a:lumMod val="25000"/>
                  </a:schemeClr>
                </a:solidFill>
              </a:rPr>
              <a:t>PRODUTIVIDADE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</a:rPr>
              <a:t> está associada aos recursos de entrada para o sistema de produção (</a:t>
            </a:r>
            <a:r>
              <a:rPr lang="pt-BR" sz="1400" b="1" dirty="0" smtClean="0">
                <a:solidFill>
                  <a:schemeClr val="bg2">
                    <a:lumMod val="25000"/>
                  </a:schemeClr>
                </a:solidFill>
              </a:rPr>
              <a:t>mão-de-obra, matéria-prima e equipamentos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</a:rPr>
              <a:t>) com as saídas (</a:t>
            </a:r>
            <a:r>
              <a:rPr lang="pt-BR" sz="1400" b="1" dirty="0" smtClean="0">
                <a:solidFill>
                  <a:schemeClr val="bg2">
                    <a:lumMod val="25000"/>
                  </a:schemeClr>
                </a:solidFill>
              </a:rPr>
              <a:t>Produto Acabado e Perdas: Refugo, Sucata, </a:t>
            </a:r>
            <a:r>
              <a:rPr lang="pt-BR" sz="1400" b="1" dirty="0" err="1" smtClean="0">
                <a:solidFill>
                  <a:schemeClr val="bg2">
                    <a:lumMod val="25000"/>
                  </a:schemeClr>
                </a:solidFill>
              </a:rPr>
              <a:t>etc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</a:rPr>
              <a:t>). Atualmente, existem metodologias de gestão que apóiam a produção no sentido de diminuir as perdas (também chamadas de desperdícios), como o </a:t>
            </a:r>
            <a:r>
              <a:rPr lang="pt-BR" sz="1400" b="1" dirty="0" smtClean="0">
                <a:solidFill>
                  <a:schemeClr val="bg2">
                    <a:lumMod val="25000"/>
                  </a:schemeClr>
                </a:solidFill>
              </a:rPr>
              <a:t>LEAN MANUFACTURING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</a:rPr>
              <a:t>, voltada para a transformação do bem tangível, e o </a:t>
            </a:r>
            <a:r>
              <a:rPr lang="pt-BR" sz="1400" b="1" dirty="0" smtClean="0">
                <a:solidFill>
                  <a:schemeClr val="bg2">
                    <a:lumMod val="25000"/>
                  </a:schemeClr>
                </a:solidFill>
              </a:rPr>
              <a:t>LEAN SERVICE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</a:rPr>
              <a:t>, voltada para a gestão de um serviço intangível.</a:t>
            </a:r>
          </a:p>
          <a:p>
            <a:r>
              <a:rPr lang="pt-BR" sz="1400" dirty="0" smtClean="0"/>
              <a:t/>
            </a:r>
            <a:br>
              <a:rPr lang="pt-BR" sz="1400" dirty="0" smtClean="0"/>
            </a:br>
            <a:endParaRPr lang="pt-BR" sz="1400" dirty="0" smtClean="0"/>
          </a:p>
          <a:p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</a:rPr>
              <a:t>Para entendermos o conceito de Produtividade, vamos primeiramente entender a forma de mensuração da produtividade:</a:t>
            </a:r>
          </a:p>
          <a:p>
            <a:pPr>
              <a:buFont typeface="Wingdings" pitchFamily="2" charset="2"/>
              <a:buChar char="ü"/>
            </a:pPr>
            <a:r>
              <a:rPr lang="pt-BR" sz="1400" b="1" dirty="0" smtClean="0">
                <a:solidFill>
                  <a:schemeClr val="bg2">
                    <a:lumMod val="25000"/>
                  </a:schemeClr>
                </a:solidFill>
              </a:rPr>
              <a:t>Taxa de Utilização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</a:rPr>
              <a:t> = entrada real / entrada planejada;</a:t>
            </a:r>
          </a:p>
          <a:p>
            <a:pPr>
              <a:buFont typeface="Wingdings" pitchFamily="2" charset="2"/>
              <a:buChar char="ü"/>
            </a:pPr>
            <a:r>
              <a:rPr lang="pt-BR" sz="1400" b="1" dirty="0" smtClean="0">
                <a:solidFill>
                  <a:schemeClr val="bg2">
                    <a:lumMod val="25000"/>
                  </a:schemeClr>
                </a:solidFill>
              </a:rPr>
              <a:t>Eficácia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</a:rPr>
              <a:t> = Fazer a coisa certa = saída real / saída planejada;</a:t>
            </a:r>
          </a:p>
          <a:p>
            <a:pPr>
              <a:buFont typeface="Wingdings" pitchFamily="2" charset="2"/>
              <a:buChar char="ü"/>
            </a:pPr>
            <a:r>
              <a:rPr lang="pt-BR" sz="1400" b="1" dirty="0" smtClean="0">
                <a:solidFill>
                  <a:schemeClr val="bg2">
                    <a:lumMod val="25000"/>
                  </a:schemeClr>
                </a:solidFill>
              </a:rPr>
              <a:t>Eficiência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</a:rPr>
              <a:t> = Fazer certo a coisa = saída real / entrada real;</a:t>
            </a:r>
          </a:p>
          <a:p>
            <a:pPr>
              <a:buFont typeface="Wingdings" pitchFamily="2" charset="2"/>
              <a:buChar char="ü"/>
            </a:pPr>
            <a:r>
              <a:rPr lang="pt-BR" sz="1400" b="1" dirty="0" smtClean="0">
                <a:solidFill>
                  <a:schemeClr val="bg2">
                    <a:lumMod val="25000"/>
                  </a:schemeClr>
                </a:solidFill>
              </a:rPr>
              <a:t>Produtividade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</a:rPr>
              <a:t> = Fazer certo a coisa certa = saída real / entrada real.</a:t>
            </a:r>
            <a:endParaRPr lang="pt-BR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C:\Users\SAC001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714620"/>
            <a:ext cx="2928926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3608" y="980728"/>
            <a:ext cx="7406640" cy="1472184"/>
          </a:xfrm>
        </p:spPr>
        <p:txBody>
          <a:bodyPr>
            <a:normAutofit/>
          </a:bodyPr>
          <a:lstStyle/>
          <a:p>
            <a:r>
              <a:rPr lang="pt-BR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pt-BR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pt-B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4111715" y="260648"/>
            <a:ext cx="11272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</a:t>
            </a:r>
            <a:endParaRPr lang="pt-BR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928662" y="1714488"/>
            <a:ext cx="585791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sz="14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Produto de Consumo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/>
            </a:r>
            <a:b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</a:b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São aqueles comprados por pessoas físicas para seu benefício pessoal ou de família. Caracterizados por:</a:t>
            </a:r>
            <a:b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</a:br>
            <a:endParaRPr lang="pt-BR" sz="1400" dirty="0" smtClean="0">
              <a:solidFill>
                <a:schemeClr val="bg2">
                  <a:lumMod val="25000"/>
                </a:schemeClr>
              </a:solidFill>
              <a:latin typeface="Candar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t-BR" sz="14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Duráveis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 </a:t>
            </a:r>
          </a:p>
          <a:p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São bens tangíveis que sobrevivem a vários usos e possuem longa vida útil. Ex: televisão, carro, casa”.</a:t>
            </a:r>
            <a:b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</a:br>
            <a:endParaRPr lang="pt-BR" sz="1400" dirty="0" smtClean="0">
              <a:solidFill>
                <a:schemeClr val="bg2">
                  <a:lumMod val="25000"/>
                </a:schemeClr>
              </a:solidFill>
              <a:latin typeface="Candar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t-BR" sz="14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Não-duráveis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 </a:t>
            </a:r>
          </a:p>
          <a:p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São bens tangíveis que sobrevivem a pouco uso e possuem reduzida vida útil. Ex: alimentos, produtos descartáveis, produtos consumidos rapidamente.</a:t>
            </a:r>
            <a:b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</a:br>
            <a:endParaRPr lang="pt-BR" sz="1400" dirty="0" smtClean="0">
              <a:solidFill>
                <a:schemeClr val="bg2">
                  <a:lumMod val="25000"/>
                </a:schemeClr>
              </a:solidFill>
              <a:latin typeface="Candar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t-BR" sz="14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De Conveniência 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:</a:t>
            </a:r>
          </a:p>
          <a:p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Comprados com freqüência, sem comparação com outros produtos e predominantemente com preços baixos. </a:t>
            </a:r>
            <a:b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</a:b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Dividem-se em três tipos:</a:t>
            </a:r>
            <a:b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</a:br>
            <a:r>
              <a:rPr lang="pt-BR" sz="14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Básicos 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– compro diariamente, mas com controle sobre as mesmas. Ex: arroz, feijão, leite, pães.</a:t>
            </a:r>
            <a:b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</a:br>
            <a:r>
              <a:rPr lang="pt-BR" sz="14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Impulso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 – sugere que mesmo não </a:t>
            </a:r>
            <a:r>
              <a:rPr lang="pt-BR" sz="1400" dirty="0" err="1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necessitanto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, a exposição motiva a compra. Ex: chocolate, salgadinhos e outras que estão no caixa (</a:t>
            </a:r>
            <a:r>
              <a:rPr lang="pt-BR" sz="1400" dirty="0" err="1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check-out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)</a:t>
            </a:r>
            <a:r>
              <a:rPr lang="pt-BR" sz="1400" dirty="0" smtClean="0">
                <a:latin typeface="Candara" pitchFamily="34" charset="0"/>
              </a:rPr>
              <a:t/>
            </a:r>
            <a:br>
              <a:rPr lang="pt-BR" sz="1400" dirty="0" smtClean="0">
                <a:latin typeface="Candara" pitchFamily="34" charset="0"/>
              </a:rPr>
            </a:br>
            <a:r>
              <a:rPr lang="pt-BR" sz="1400" dirty="0" smtClean="0">
                <a:latin typeface="Candara" pitchFamily="34" charset="0"/>
              </a:rPr>
              <a:t>-</a:t>
            </a:r>
            <a:endParaRPr lang="pt-BR" sz="1400" dirty="0">
              <a:latin typeface="Candara" pitchFamily="34" charset="0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2071670" y="42860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 smtClean="0"/>
              <a:t>.</a:t>
            </a:r>
            <a:endParaRPr lang="pt-BR" dirty="0"/>
          </a:p>
        </p:txBody>
      </p:sp>
      <p:sp>
        <p:nvSpPr>
          <p:cNvPr id="11" name="Retângulo 10"/>
          <p:cNvSpPr/>
          <p:nvPr/>
        </p:nvSpPr>
        <p:spPr>
          <a:xfrm>
            <a:off x="1000100" y="214290"/>
            <a:ext cx="77746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3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Classificação dos Produtos e/ou Serviços: Procurados, Não Procurados, Especializados</a:t>
            </a:r>
            <a:endParaRPr lang="pt-BR" sz="32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098" name="Picture 2" descr="C:\Users\SAC001\Desktop\cibi-italia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4572008"/>
            <a:ext cx="2214578" cy="1682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3608" y="980728"/>
            <a:ext cx="7406640" cy="1472184"/>
          </a:xfrm>
        </p:spPr>
        <p:txBody>
          <a:bodyPr>
            <a:normAutofit/>
          </a:bodyPr>
          <a:lstStyle/>
          <a:p>
            <a:r>
              <a:rPr lang="pt-BR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pt-BR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pt-B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4111715" y="260648"/>
            <a:ext cx="11272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</a:t>
            </a:r>
            <a:endParaRPr lang="pt-BR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928662" y="2071678"/>
            <a:ext cx="607223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sz="14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Emergencial 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– é o consumo momentâneo, sendo ocasional. Ex: sombrinhas.</a:t>
            </a:r>
            <a:b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</a:br>
            <a:endParaRPr lang="pt-BR" sz="1400" dirty="0" smtClean="0">
              <a:solidFill>
                <a:schemeClr val="bg2">
                  <a:lumMod val="25000"/>
                </a:schemeClr>
              </a:solidFill>
              <a:latin typeface="Candar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t-BR" sz="14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De Comparação – 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Comprados com menos freqüência, pelo processo de comparação de atributos e benefícios com outros produtos, tendo em geral, preços altos. Ex: roupas, móveis, aparelhos eletrônicos”.</a:t>
            </a:r>
            <a:b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</a:br>
            <a:endParaRPr lang="pt-BR" sz="1400" dirty="0" smtClean="0">
              <a:solidFill>
                <a:schemeClr val="bg2">
                  <a:lumMod val="25000"/>
                </a:schemeClr>
              </a:solidFill>
              <a:latin typeface="Candar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t-BR" sz="14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De Especialidade - 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Com características bem diferenciadas e/ou imagem de marca forte, mais difíceis de ser encontrados e pelos quais o cliente realiza um esforço maior de procura e compra. Ex: produto de </a:t>
            </a:r>
            <a:r>
              <a:rPr lang="pt-BR" sz="1400" dirty="0" err="1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griffe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 (Ferrari, </a:t>
            </a:r>
            <a:r>
              <a:rPr lang="pt-BR" sz="1400" dirty="0" err="1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Rolex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) e serviços altamente especializados (cirurgia plástica)”.</a:t>
            </a:r>
            <a:b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</a:br>
            <a:endParaRPr lang="pt-BR" sz="1400" dirty="0" smtClean="0">
              <a:solidFill>
                <a:schemeClr val="bg2">
                  <a:lumMod val="25000"/>
                </a:schemeClr>
              </a:solidFill>
              <a:latin typeface="Candar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t-BR" sz="14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Produtos Industriais- 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São aqueles adquiridos por empresas como insumos de produção de outros produtos ou para realização de outros negócios.</a:t>
            </a:r>
            <a:b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</a:b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Equipamentos / Componentes / Suprimentos / </a:t>
            </a:r>
            <a:r>
              <a:rPr lang="pt-BR" sz="1400" dirty="0" err="1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Matéria-prima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”</a:t>
            </a:r>
            <a:b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</a:br>
            <a:endParaRPr lang="pt-BR" sz="1400" dirty="0" smtClean="0">
              <a:solidFill>
                <a:schemeClr val="bg2">
                  <a:lumMod val="25000"/>
                </a:schemeClr>
              </a:solidFill>
              <a:latin typeface="Candar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t-BR" sz="1400" b="1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Serviços - 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São bens intangíveis que podem ou não sobreviver a quantidade de usos. Ex: escolas, bancos, transportes, médicos, etc.</a:t>
            </a:r>
            <a:b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</a:b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Candara" pitchFamily="34" charset="0"/>
              </a:rPr>
              <a:t>Toda prestação de serviços para facilitar a </a:t>
            </a:r>
            <a:r>
              <a:rPr lang="pt-BR" sz="1400" dirty="0" smtClean="0">
                <a:latin typeface="Candara" pitchFamily="34" charset="0"/>
              </a:rPr>
              <a:t>vida do consumidor, quaisquer que sejam.</a:t>
            </a:r>
            <a:endParaRPr lang="pt-BR" sz="1400" dirty="0">
              <a:latin typeface="Candara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1071538" y="214290"/>
            <a:ext cx="75724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Classificação dos Produtos e/ou Serviços: Procurados, Não Procurados, Especializados</a:t>
            </a:r>
            <a:endParaRPr lang="pt-BR" sz="32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5122" name="Picture 2" descr="C:\Users\SAC001\Desktop\alimenti_falsi_coldiretti_marini_ufs--400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000504"/>
            <a:ext cx="2071702" cy="20002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3608" y="980728"/>
            <a:ext cx="7406640" cy="1472184"/>
          </a:xfrm>
        </p:spPr>
        <p:txBody>
          <a:bodyPr>
            <a:normAutofit/>
          </a:bodyPr>
          <a:lstStyle/>
          <a:p>
            <a:r>
              <a:rPr lang="pt-BR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pt-BR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pt-B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4111715" y="260648"/>
            <a:ext cx="11272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</a:t>
            </a:r>
            <a:endParaRPr lang="pt-BR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2857488" y="285728"/>
            <a:ext cx="38451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Site Pesquisas</a:t>
            </a:r>
            <a:endParaRPr lang="pt-BR" sz="4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071538" y="1714488"/>
            <a:ext cx="77153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hlinkClick r:id="rId2"/>
              </a:rPr>
              <a:t>http://trabsi.files.wordpress.com/2011/05/empresa-como-sistema.png</a:t>
            </a:r>
            <a:endParaRPr lang="pt-BR" dirty="0" smtClean="0"/>
          </a:p>
          <a:p>
            <a:r>
              <a:rPr lang="pt-BR" dirty="0" smtClean="0">
                <a:hlinkClick r:id="rId3"/>
              </a:rPr>
              <a:t>http://planejamentomarketinguniube.blogspot.com.br/2010/04/o-modelo-das-5-forcas-para-analise-da.html</a:t>
            </a:r>
            <a:endParaRPr lang="pt-BR" dirty="0" smtClean="0"/>
          </a:p>
          <a:p>
            <a:r>
              <a:rPr lang="pt-BR" dirty="0" smtClean="0">
                <a:hlinkClick r:id="rId4"/>
              </a:rPr>
              <a:t>http://www.cursosnocd.com.br/marketing/classificacao-de-produtos.htm</a:t>
            </a:r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6146" name="Picture 2" descr="C:\Users\SAC001\Desktop\entrepreneurship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500438"/>
            <a:ext cx="4152900" cy="2857500"/>
          </a:xfrm>
          <a:prstGeom prst="rect">
            <a:avLst/>
          </a:prstGeom>
          <a:noFill/>
        </p:spPr>
      </p:pic>
      <p:pic>
        <p:nvPicPr>
          <p:cNvPr id="6147" name="Picture 3" descr="C:\Users\SAC001\Desktop\63-Free-Retro-Clipart-Illustration-Of-Man-Carrying-Big-Bag-Of-Money-With-Dollar-Sig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290" y="3214686"/>
            <a:ext cx="2867018" cy="316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ício">
  <a:themeElements>
    <a:clrScheme name="Solstí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í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í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110</TotalTime>
  <Words>176</Words>
  <Application>Microsoft Office PowerPoint</Application>
  <PresentationFormat>Apresentação na tela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Solstício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Hellen</dc:creator>
  <cp:lastModifiedBy>logosmaster</cp:lastModifiedBy>
  <cp:revision>13</cp:revision>
  <dcterms:created xsi:type="dcterms:W3CDTF">2013-09-13T04:49:20Z</dcterms:created>
  <dcterms:modified xsi:type="dcterms:W3CDTF">2013-09-13T19:30:24Z</dcterms:modified>
</cp:coreProperties>
</file>