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67" r:id="rId2"/>
    <p:sldId id="256" r:id="rId3"/>
    <p:sldId id="266" r:id="rId4"/>
    <p:sldId id="257" r:id="rId5"/>
    <p:sldId id="258" r:id="rId6"/>
    <p:sldId id="259" r:id="rId7"/>
    <p:sldId id="260" r:id="rId8"/>
    <p:sldId id="261" r:id="rId9"/>
    <p:sldId id="262" r:id="rId10"/>
    <p:sldId id="263" r:id="rId11"/>
  </p:sldIdLst>
  <p:sldSz cx="9144000" cy="6858000" type="screen4x3"/>
  <p:notesSz cx="6858000" cy="9144000"/>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46" d="100"/>
          <a:sy n="46" d="100"/>
        </p:scale>
        <p:origin x="-2076" y="-7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DEA9884-4828-4C52-B363-B5FF28BD4AB4}" type="datetimeFigureOut">
              <a:rPr lang="pt-BR" smtClean="0"/>
              <a:t>13/09/2013</a:t>
            </a:fld>
            <a:endParaRPr lang="pt-BR"/>
          </a:p>
        </p:txBody>
      </p:sp>
      <p:sp>
        <p:nvSpPr>
          <p:cNvPr id="4" name="Espaço Reservado para Imagem de Slide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6" name="Espaço Reservado para Rodapé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pt-BR"/>
          </a:p>
        </p:txBody>
      </p:sp>
      <p:sp>
        <p:nvSpPr>
          <p:cNvPr id="7" name="Espaço Reservado para Número de Slid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11608C8-573D-48B4-937B-9C056B0B7035}" type="slidenum">
              <a:rPr lang="pt-BR" smtClean="0"/>
              <a:t>‹nº›</a:t>
            </a:fld>
            <a:endParaRPr lang="pt-BR"/>
          </a:p>
        </p:txBody>
      </p:sp>
    </p:spTree>
    <p:extLst>
      <p:ext uri="{BB962C8B-B14F-4D97-AF65-F5344CB8AC3E}">
        <p14:creationId xmlns:p14="http://schemas.microsoft.com/office/powerpoint/2010/main" val="32268538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normAutofit/>
          </a:bodyPr>
          <a:lstStyle/>
          <a:p>
            <a:endParaRPr lang="pt-BR" dirty="0"/>
          </a:p>
        </p:txBody>
      </p:sp>
      <p:sp>
        <p:nvSpPr>
          <p:cNvPr id="4" name="Espaço Reservado para Número de Slide 3"/>
          <p:cNvSpPr>
            <a:spLocks noGrp="1"/>
          </p:cNvSpPr>
          <p:nvPr>
            <p:ph type="sldNum" sz="quarter" idx="10"/>
          </p:nvPr>
        </p:nvSpPr>
        <p:spPr/>
        <p:txBody>
          <a:bodyPr/>
          <a:lstStyle/>
          <a:p>
            <a:fld id="{F11608C8-573D-48B4-937B-9C056B0B7035}" type="slidenum">
              <a:rPr lang="pt-BR" smtClean="0"/>
              <a:t>10</a:t>
            </a:fld>
            <a:endParaRPr lang="pt-B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pt-BR" smtClean="0"/>
              <a:t>Clique para editar o estilo do título mestre</a:t>
            </a:r>
            <a:endParaRPr lang="pt-BR"/>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t-BR" smtClean="0"/>
              <a:t>Clique para editar o estilo do subtítulo mestre</a:t>
            </a:r>
            <a:endParaRPr lang="pt-BR"/>
          </a:p>
        </p:txBody>
      </p:sp>
      <p:sp>
        <p:nvSpPr>
          <p:cNvPr id="4" name="Espaço Reservado para Data 3"/>
          <p:cNvSpPr>
            <a:spLocks noGrp="1"/>
          </p:cNvSpPr>
          <p:nvPr>
            <p:ph type="dt" sz="half" idx="10"/>
          </p:nvPr>
        </p:nvSpPr>
        <p:spPr/>
        <p:txBody>
          <a:bodyPr/>
          <a:lstStyle/>
          <a:p>
            <a:fld id="{55C03E9A-2A87-467F-8078-24E6928ABFBF}" type="datetimeFigureOut">
              <a:rPr lang="pt-BR" smtClean="0"/>
              <a:t>13/09/2013</a:t>
            </a:fld>
            <a:endParaRPr lang="pt-BR" dirty="0"/>
          </a:p>
        </p:txBody>
      </p:sp>
      <p:sp>
        <p:nvSpPr>
          <p:cNvPr id="5" name="Espaço Reservado para Rodapé 4"/>
          <p:cNvSpPr>
            <a:spLocks noGrp="1"/>
          </p:cNvSpPr>
          <p:nvPr>
            <p:ph type="ftr" sz="quarter" idx="11"/>
          </p:nvPr>
        </p:nvSpPr>
        <p:spPr/>
        <p:txBody>
          <a:bodyPr/>
          <a:lstStyle/>
          <a:p>
            <a:endParaRPr lang="pt-BR" dirty="0"/>
          </a:p>
        </p:txBody>
      </p:sp>
      <p:sp>
        <p:nvSpPr>
          <p:cNvPr id="6" name="Espaço Reservado para Número de Slide 5"/>
          <p:cNvSpPr>
            <a:spLocks noGrp="1"/>
          </p:cNvSpPr>
          <p:nvPr>
            <p:ph type="sldNum" sz="quarter" idx="12"/>
          </p:nvPr>
        </p:nvSpPr>
        <p:spPr/>
        <p:txBody>
          <a:bodyPr/>
          <a:lstStyle/>
          <a:p>
            <a:fld id="{E26BD1A4-8D03-4D43-B0DB-3723D013560E}" type="slidenum">
              <a:rPr lang="pt-BR" smtClean="0"/>
              <a:t>‹nº›</a:t>
            </a:fld>
            <a:endParaRPr lang="pt-BR"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estilo do título mestre</a:t>
            </a:r>
            <a:endParaRPr lang="pt-BR"/>
          </a:p>
        </p:txBody>
      </p:sp>
      <p:sp>
        <p:nvSpPr>
          <p:cNvPr id="3" name="Espaço Reservado para Texto Vertical 2"/>
          <p:cNvSpPr>
            <a:spLocks noGrp="1"/>
          </p:cNvSpPr>
          <p:nvPr>
            <p:ph type="body" orient="vert" idx="1"/>
          </p:nvPr>
        </p:nvSpPr>
        <p:spPr/>
        <p:txBody>
          <a:bodyPr vert="eaVert"/>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10"/>
          </p:nvPr>
        </p:nvSpPr>
        <p:spPr/>
        <p:txBody>
          <a:bodyPr/>
          <a:lstStyle/>
          <a:p>
            <a:fld id="{55C03E9A-2A87-467F-8078-24E6928ABFBF}" type="datetimeFigureOut">
              <a:rPr lang="pt-BR" smtClean="0"/>
              <a:t>13/09/2013</a:t>
            </a:fld>
            <a:endParaRPr lang="pt-BR" dirty="0"/>
          </a:p>
        </p:txBody>
      </p:sp>
      <p:sp>
        <p:nvSpPr>
          <p:cNvPr id="5" name="Espaço Reservado para Rodapé 4"/>
          <p:cNvSpPr>
            <a:spLocks noGrp="1"/>
          </p:cNvSpPr>
          <p:nvPr>
            <p:ph type="ftr" sz="quarter" idx="11"/>
          </p:nvPr>
        </p:nvSpPr>
        <p:spPr/>
        <p:txBody>
          <a:bodyPr/>
          <a:lstStyle/>
          <a:p>
            <a:endParaRPr lang="pt-BR" dirty="0"/>
          </a:p>
        </p:txBody>
      </p:sp>
      <p:sp>
        <p:nvSpPr>
          <p:cNvPr id="6" name="Espaço Reservado para Número de Slide 5"/>
          <p:cNvSpPr>
            <a:spLocks noGrp="1"/>
          </p:cNvSpPr>
          <p:nvPr>
            <p:ph type="sldNum" sz="quarter" idx="12"/>
          </p:nvPr>
        </p:nvSpPr>
        <p:spPr/>
        <p:txBody>
          <a:bodyPr/>
          <a:lstStyle/>
          <a:p>
            <a:fld id="{E26BD1A4-8D03-4D43-B0DB-3723D013560E}" type="slidenum">
              <a:rPr lang="pt-BR" smtClean="0"/>
              <a:t>‹nº›</a:t>
            </a:fld>
            <a:endParaRPr lang="pt-B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e texto verticais">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pt-BR" smtClean="0"/>
              <a:t>Clique para editar o estilo do título mestre</a:t>
            </a:r>
            <a:endParaRPr lang="pt-BR"/>
          </a:p>
        </p:txBody>
      </p:sp>
      <p:sp>
        <p:nvSpPr>
          <p:cNvPr id="3" name="Espaço Reservado para Texto Vertical 2"/>
          <p:cNvSpPr>
            <a:spLocks noGrp="1"/>
          </p:cNvSpPr>
          <p:nvPr>
            <p:ph type="body" orient="vert" idx="1"/>
          </p:nvPr>
        </p:nvSpPr>
        <p:spPr>
          <a:xfrm>
            <a:off x="457200" y="274638"/>
            <a:ext cx="6019800" cy="5851525"/>
          </a:xfrm>
        </p:spPr>
        <p:txBody>
          <a:bodyPr vert="eaVert"/>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10"/>
          </p:nvPr>
        </p:nvSpPr>
        <p:spPr/>
        <p:txBody>
          <a:bodyPr/>
          <a:lstStyle/>
          <a:p>
            <a:fld id="{55C03E9A-2A87-467F-8078-24E6928ABFBF}" type="datetimeFigureOut">
              <a:rPr lang="pt-BR" smtClean="0"/>
              <a:t>13/09/2013</a:t>
            </a:fld>
            <a:endParaRPr lang="pt-BR" dirty="0"/>
          </a:p>
        </p:txBody>
      </p:sp>
      <p:sp>
        <p:nvSpPr>
          <p:cNvPr id="5" name="Espaço Reservado para Rodapé 4"/>
          <p:cNvSpPr>
            <a:spLocks noGrp="1"/>
          </p:cNvSpPr>
          <p:nvPr>
            <p:ph type="ftr" sz="quarter" idx="11"/>
          </p:nvPr>
        </p:nvSpPr>
        <p:spPr/>
        <p:txBody>
          <a:bodyPr/>
          <a:lstStyle/>
          <a:p>
            <a:endParaRPr lang="pt-BR" dirty="0"/>
          </a:p>
        </p:txBody>
      </p:sp>
      <p:sp>
        <p:nvSpPr>
          <p:cNvPr id="6" name="Espaço Reservado para Número de Slide 5"/>
          <p:cNvSpPr>
            <a:spLocks noGrp="1"/>
          </p:cNvSpPr>
          <p:nvPr>
            <p:ph type="sldNum" sz="quarter" idx="12"/>
          </p:nvPr>
        </p:nvSpPr>
        <p:spPr/>
        <p:txBody>
          <a:bodyPr/>
          <a:lstStyle/>
          <a:p>
            <a:fld id="{E26BD1A4-8D03-4D43-B0DB-3723D013560E}" type="slidenum">
              <a:rPr lang="pt-BR" smtClean="0"/>
              <a:t>‹nº›</a:t>
            </a:fld>
            <a:endParaRPr lang="pt-B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estilo do título mestre</a:t>
            </a:r>
            <a:endParaRPr lang="pt-BR"/>
          </a:p>
        </p:txBody>
      </p:sp>
      <p:sp>
        <p:nvSpPr>
          <p:cNvPr id="3" name="Espaço Reservado para Conteúdo 2"/>
          <p:cNvSpPr>
            <a:spLocks noGrp="1"/>
          </p:cNvSpPr>
          <p:nvPr>
            <p:ph idx="1"/>
          </p:nvPr>
        </p:nvSpPr>
        <p:spPr/>
        <p:txBody>
          <a:body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10"/>
          </p:nvPr>
        </p:nvSpPr>
        <p:spPr/>
        <p:txBody>
          <a:bodyPr/>
          <a:lstStyle/>
          <a:p>
            <a:fld id="{55C03E9A-2A87-467F-8078-24E6928ABFBF}" type="datetimeFigureOut">
              <a:rPr lang="pt-BR" smtClean="0"/>
              <a:t>13/09/2013</a:t>
            </a:fld>
            <a:endParaRPr lang="pt-BR" dirty="0"/>
          </a:p>
        </p:txBody>
      </p:sp>
      <p:sp>
        <p:nvSpPr>
          <p:cNvPr id="5" name="Espaço Reservado para Rodapé 4"/>
          <p:cNvSpPr>
            <a:spLocks noGrp="1"/>
          </p:cNvSpPr>
          <p:nvPr>
            <p:ph type="ftr" sz="quarter" idx="11"/>
          </p:nvPr>
        </p:nvSpPr>
        <p:spPr/>
        <p:txBody>
          <a:bodyPr/>
          <a:lstStyle/>
          <a:p>
            <a:endParaRPr lang="pt-BR" dirty="0"/>
          </a:p>
        </p:txBody>
      </p:sp>
      <p:sp>
        <p:nvSpPr>
          <p:cNvPr id="6" name="Espaço Reservado para Número de Slide 5"/>
          <p:cNvSpPr>
            <a:spLocks noGrp="1"/>
          </p:cNvSpPr>
          <p:nvPr>
            <p:ph type="sldNum" sz="quarter" idx="12"/>
          </p:nvPr>
        </p:nvSpPr>
        <p:spPr/>
        <p:txBody>
          <a:bodyPr/>
          <a:lstStyle/>
          <a:p>
            <a:fld id="{E26BD1A4-8D03-4D43-B0DB-3723D013560E}" type="slidenum">
              <a:rPr lang="pt-BR" smtClean="0"/>
              <a:t>‹nº›</a:t>
            </a:fld>
            <a:endParaRPr lang="pt-B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pt-BR" smtClean="0"/>
              <a:t>Clique para editar o estilo do título mestre</a:t>
            </a:r>
            <a:endParaRPr lang="pt-BR"/>
          </a:p>
        </p:txBody>
      </p:sp>
      <p:sp>
        <p:nvSpPr>
          <p:cNvPr id="3" name="Espaço Reservado para Tex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BR" smtClean="0"/>
              <a:t>Clique para editar os estilos do texto mestre</a:t>
            </a:r>
          </a:p>
        </p:txBody>
      </p:sp>
      <p:sp>
        <p:nvSpPr>
          <p:cNvPr id="4" name="Espaço Reservado para Data 3"/>
          <p:cNvSpPr>
            <a:spLocks noGrp="1"/>
          </p:cNvSpPr>
          <p:nvPr>
            <p:ph type="dt" sz="half" idx="10"/>
          </p:nvPr>
        </p:nvSpPr>
        <p:spPr/>
        <p:txBody>
          <a:bodyPr/>
          <a:lstStyle/>
          <a:p>
            <a:fld id="{55C03E9A-2A87-467F-8078-24E6928ABFBF}" type="datetimeFigureOut">
              <a:rPr lang="pt-BR" smtClean="0"/>
              <a:t>13/09/2013</a:t>
            </a:fld>
            <a:endParaRPr lang="pt-BR" dirty="0"/>
          </a:p>
        </p:txBody>
      </p:sp>
      <p:sp>
        <p:nvSpPr>
          <p:cNvPr id="5" name="Espaço Reservado para Rodapé 4"/>
          <p:cNvSpPr>
            <a:spLocks noGrp="1"/>
          </p:cNvSpPr>
          <p:nvPr>
            <p:ph type="ftr" sz="quarter" idx="11"/>
          </p:nvPr>
        </p:nvSpPr>
        <p:spPr/>
        <p:txBody>
          <a:bodyPr/>
          <a:lstStyle/>
          <a:p>
            <a:endParaRPr lang="pt-BR" dirty="0"/>
          </a:p>
        </p:txBody>
      </p:sp>
      <p:sp>
        <p:nvSpPr>
          <p:cNvPr id="6" name="Espaço Reservado para Número de Slide 5"/>
          <p:cNvSpPr>
            <a:spLocks noGrp="1"/>
          </p:cNvSpPr>
          <p:nvPr>
            <p:ph type="sldNum" sz="quarter" idx="12"/>
          </p:nvPr>
        </p:nvSpPr>
        <p:spPr/>
        <p:txBody>
          <a:bodyPr/>
          <a:lstStyle/>
          <a:p>
            <a:fld id="{E26BD1A4-8D03-4D43-B0DB-3723D013560E}" type="slidenum">
              <a:rPr lang="pt-BR" smtClean="0"/>
              <a:t>‹nº›</a:t>
            </a:fld>
            <a:endParaRPr lang="pt-B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estilo do título mestre</a:t>
            </a:r>
            <a:endParaRPr lang="pt-BR"/>
          </a:p>
        </p:txBody>
      </p:sp>
      <p:sp>
        <p:nvSpPr>
          <p:cNvPr id="3" name="Espaço Reservado para Conteúd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Conteúd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5" name="Espaço Reservado para Data 4"/>
          <p:cNvSpPr>
            <a:spLocks noGrp="1"/>
          </p:cNvSpPr>
          <p:nvPr>
            <p:ph type="dt" sz="half" idx="10"/>
          </p:nvPr>
        </p:nvSpPr>
        <p:spPr/>
        <p:txBody>
          <a:bodyPr/>
          <a:lstStyle/>
          <a:p>
            <a:fld id="{55C03E9A-2A87-467F-8078-24E6928ABFBF}" type="datetimeFigureOut">
              <a:rPr lang="pt-BR" smtClean="0"/>
              <a:t>13/09/2013</a:t>
            </a:fld>
            <a:endParaRPr lang="pt-BR" dirty="0"/>
          </a:p>
        </p:txBody>
      </p:sp>
      <p:sp>
        <p:nvSpPr>
          <p:cNvPr id="6" name="Espaço Reservado para Rodapé 5"/>
          <p:cNvSpPr>
            <a:spLocks noGrp="1"/>
          </p:cNvSpPr>
          <p:nvPr>
            <p:ph type="ftr" sz="quarter" idx="11"/>
          </p:nvPr>
        </p:nvSpPr>
        <p:spPr/>
        <p:txBody>
          <a:bodyPr/>
          <a:lstStyle/>
          <a:p>
            <a:endParaRPr lang="pt-BR" dirty="0"/>
          </a:p>
        </p:txBody>
      </p:sp>
      <p:sp>
        <p:nvSpPr>
          <p:cNvPr id="7" name="Espaço Reservado para Número de Slide 6"/>
          <p:cNvSpPr>
            <a:spLocks noGrp="1"/>
          </p:cNvSpPr>
          <p:nvPr>
            <p:ph type="sldNum" sz="quarter" idx="12"/>
          </p:nvPr>
        </p:nvSpPr>
        <p:spPr/>
        <p:txBody>
          <a:bodyPr/>
          <a:lstStyle/>
          <a:p>
            <a:fld id="{E26BD1A4-8D03-4D43-B0DB-3723D013560E}" type="slidenum">
              <a:rPr lang="pt-BR" smtClean="0"/>
              <a:t>‹nº›</a:t>
            </a:fld>
            <a:endParaRPr lang="pt-B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pt-BR" smtClean="0"/>
              <a:t>Clique para editar o estilo do título mestre</a:t>
            </a:r>
            <a:endParaRPr lang="pt-BR"/>
          </a:p>
        </p:txBody>
      </p:sp>
      <p:sp>
        <p:nvSpPr>
          <p:cNvPr id="3" name="Espaço Reservado para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Clique para editar os estilos do texto mestre</a:t>
            </a:r>
          </a:p>
        </p:txBody>
      </p:sp>
      <p:sp>
        <p:nvSpPr>
          <p:cNvPr id="4" name="Espaço Reservado para Conteú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5" name="Espaço Reservado para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Clique para editar os estilos do texto mestre</a:t>
            </a:r>
          </a:p>
        </p:txBody>
      </p:sp>
      <p:sp>
        <p:nvSpPr>
          <p:cNvPr id="6" name="Espaço Reservado para Conteú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7" name="Espaço Reservado para Data 6"/>
          <p:cNvSpPr>
            <a:spLocks noGrp="1"/>
          </p:cNvSpPr>
          <p:nvPr>
            <p:ph type="dt" sz="half" idx="10"/>
          </p:nvPr>
        </p:nvSpPr>
        <p:spPr/>
        <p:txBody>
          <a:bodyPr/>
          <a:lstStyle/>
          <a:p>
            <a:fld id="{55C03E9A-2A87-467F-8078-24E6928ABFBF}" type="datetimeFigureOut">
              <a:rPr lang="pt-BR" smtClean="0"/>
              <a:t>13/09/2013</a:t>
            </a:fld>
            <a:endParaRPr lang="pt-BR" dirty="0"/>
          </a:p>
        </p:txBody>
      </p:sp>
      <p:sp>
        <p:nvSpPr>
          <p:cNvPr id="8" name="Espaço Reservado para Rodapé 7"/>
          <p:cNvSpPr>
            <a:spLocks noGrp="1"/>
          </p:cNvSpPr>
          <p:nvPr>
            <p:ph type="ftr" sz="quarter" idx="11"/>
          </p:nvPr>
        </p:nvSpPr>
        <p:spPr/>
        <p:txBody>
          <a:bodyPr/>
          <a:lstStyle/>
          <a:p>
            <a:endParaRPr lang="pt-BR" dirty="0"/>
          </a:p>
        </p:txBody>
      </p:sp>
      <p:sp>
        <p:nvSpPr>
          <p:cNvPr id="9" name="Espaço Reservado para Número de Slide 8"/>
          <p:cNvSpPr>
            <a:spLocks noGrp="1"/>
          </p:cNvSpPr>
          <p:nvPr>
            <p:ph type="sldNum" sz="quarter" idx="12"/>
          </p:nvPr>
        </p:nvSpPr>
        <p:spPr/>
        <p:txBody>
          <a:bodyPr/>
          <a:lstStyle/>
          <a:p>
            <a:fld id="{E26BD1A4-8D03-4D43-B0DB-3723D013560E}" type="slidenum">
              <a:rPr lang="pt-BR" smtClean="0"/>
              <a:t>‹nº›</a:t>
            </a:fld>
            <a:endParaRPr lang="pt-BR"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estilo do título mestre</a:t>
            </a:r>
            <a:endParaRPr lang="pt-BR"/>
          </a:p>
        </p:txBody>
      </p:sp>
      <p:sp>
        <p:nvSpPr>
          <p:cNvPr id="3" name="Espaço Reservado para Data 2"/>
          <p:cNvSpPr>
            <a:spLocks noGrp="1"/>
          </p:cNvSpPr>
          <p:nvPr>
            <p:ph type="dt" sz="half" idx="10"/>
          </p:nvPr>
        </p:nvSpPr>
        <p:spPr/>
        <p:txBody>
          <a:bodyPr/>
          <a:lstStyle/>
          <a:p>
            <a:fld id="{55C03E9A-2A87-467F-8078-24E6928ABFBF}" type="datetimeFigureOut">
              <a:rPr lang="pt-BR" smtClean="0"/>
              <a:t>13/09/2013</a:t>
            </a:fld>
            <a:endParaRPr lang="pt-BR" dirty="0"/>
          </a:p>
        </p:txBody>
      </p:sp>
      <p:sp>
        <p:nvSpPr>
          <p:cNvPr id="4" name="Espaço Reservado para Rodapé 3"/>
          <p:cNvSpPr>
            <a:spLocks noGrp="1"/>
          </p:cNvSpPr>
          <p:nvPr>
            <p:ph type="ftr" sz="quarter" idx="11"/>
          </p:nvPr>
        </p:nvSpPr>
        <p:spPr/>
        <p:txBody>
          <a:bodyPr/>
          <a:lstStyle/>
          <a:p>
            <a:endParaRPr lang="pt-BR" dirty="0"/>
          </a:p>
        </p:txBody>
      </p:sp>
      <p:sp>
        <p:nvSpPr>
          <p:cNvPr id="5" name="Espaço Reservado para Número de Slide 4"/>
          <p:cNvSpPr>
            <a:spLocks noGrp="1"/>
          </p:cNvSpPr>
          <p:nvPr>
            <p:ph type="sldNum" sz="quarter" idx="12"/>
          </p:nvPr>
        </p:nvSpPr>
        <p:spPr/>
        <p:txBody>
          <a:bodyPr/>
          <a:lstStyle/>
          <a:p>
            <a:fld id="{E26BD1A4-8D03-4D43-B0DB-3723D013560E}" type="slidenum">
              <a:rPr lang="pt-BR" smtClean="0"/>
              <a:t>‹nº›</a:t>
            </a:fld>
            <a:endParaRPr lang="pt-B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Espaço Reservado para Data 1"/>
          <p:cNvSpPr>
            <a:spLocks noGrp="1"/>
          </p:cNvSpPr>
          <p:nvPr>
            <p:ph type="dt" sz="half" idx="10"/>
          </p:nvPr>
        </p:nvSpPr>
        <p:spPr/>
        <p:txBody>
          <a:bodyPr/>
          <a:lstStyle/>
          <a:p>
            <a:fld id="{55C03E9A-2A87-467F-8078-24E6928ABFBF}" type="datetimeFigureOut">
              <a:rPr lang="pt-BR" smtClean="0"/>
              <a:t>13/09/2013</a:t>
            </a:fld>
            <a:endParaRPr lang="pt-BR" dirty="0"/>
          </a:p>
        </p:txBody>
      </p:sp>
      <p:sp>
        <p:nvSpPr>
          <p:cNvPr id="3" name="Espaço Reservado para Rodapé 2"/>
          <p:cNvSpPr>
            <a:spLocks noGrp="1"/>
          </p:cNvSpPr>
          <p:nvPr>
            <p:ph type="ftr" sz="quarter" idx="11"/>
          </p:nvPr>
        </p:nvSpPr>
        <p:spPr/>
        <p:txBody>
          <a:bodyPr/>
          <a:lstStyle/>
          <a:p>
            <a:endParaRPr lang="pt-BR" dirty="0"/>
          </a:p>
        </p:txBody>
      </p:sp>
      <p:sp>
        <p:nvSpPr>
          <p:cNvPr id="4" name="Espaço Reservado para Número de Slide 3"/>
          <p:cNvSpPr>
            <a:spLocks noGrp="1"/>
          </p:cNvSpPr>
          <p:nvPr>
            <p:ph type="sldNum" sz="quarter" idx="12"/>
          </p:nvPr>
        </p:nvSpPr>
        <p:spPr/>
        <p:txBody>
          <a:bodyPr/>
          <a:lstStyle/>
          <a:p>
            <a:fld id="{E26BD1A4-8D03-4D43-B0DB-3723D013560E}" type="slidenum">
              <a:rPr lang="pt-BR" smtClean="0"/>
              <a:t>‹nº›</a:t>
            </a:fld>
            <a:endParaRPr lang="pt-B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pt-BR" smtClean="0"/>
              <a:t>Clique para editar o estilo do título mestre</a:t>
            </a:r>
            <a:endParaRPr lang="pt-BR"/>
          </a:p>
        </p:txBody>
      </p:sp>
      <p:sp>
        <p:nvSpPr>
          <p:cNvPr id="3" name="Espaço Reservado para Conteú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smtClean="0"/>
              <a:t>Clique para editar os estilos do texto mestre</a:t>
            </a:r>
          </a:p>
        </p:txBody>
      </p:sp>
      <p:sp>
        <p:nvSpPr>
          <p:cNvPr id="5" name="Espaço Reservado para Data 4"/>
          <p:cNvSpPr>
            <a:spLocks noGrp="1"/>
          </p:cNvSpPr>
          <p:nvPr>
            <p:ph type="dt" sz="half" idx="10"/>
          </p:nvPr>
        </p:nvSpPr>
        <p:spPr/>
        <p:txBody>
          <a:bodyPr/>
          <a:lstStyle/>
          <a:p>
            <a:fld id="{55C03E9A-2A87-467F-8078-24E6928ABFBF}" type="datetimeFigureOut">
              <a:rPr lang="pt-BR" smtClean="0"/>
              <a:t>13/09/2013</a:t>
            </a:fld>
            <a:endParaRPr lang="pt-BR" dirty="0"/>
          </a:p>
        </p:txBody>
      </p:sp>
      <p:sp>
        <p:nvSpPr>
          <p:cNvPr id="6" name="Espaço Reservado para Rodapé 5"/>
          <p:cNvSpPr>
            <a:spLocks noGrp="1"/>
          </p:cNvSpPr>
          <p:nvPr>
            <p:ph type="ftr" sz="quarter" idx="11"/>
          </p:nvPr>
        </p:nvSpPr>
        <p:spPr/>
        <p:txBody>
          <a:bodyPr/>
          <a:lstStyle/>
          <a:p>
            <a:endParaRPr lang="pt-BR" dirty="0"/>
          </a:p>
        </p:txBody>
      </p:sp>
      <p:sp>
        <p:nvSpPr>
          <p:cNvPr id="7" name="Espaço Reservado para Número de Slide 6"/>
          <p:cNvSpPr>
            <a:spLocks noGrp="1"/>
          </p:cNvSpPr>
          <p:nvPr>
            <p:ph type="sldNum" sz="quarter" idx="12"/>
          </p:nvPr>
        </p:nvSpPr>
        <p:spPr/>
        <p:txBody>
          <a:bodyPr/>
          <a:lstStyle/>
          <a:p>
            <a:fld id="{E26BD1A4-8D03-4D43-B0DB-3723D013560E}" type="slidenum">
              <a:rPr lang="pt-BR" smtClean="0"/>
              <a:t>‹nº›</a:t>
            </a:fld>
            <a:endParaRPr lang="pt-BR"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pt-BR" smtClean="0"/>
              <a:t>Clique para editar o estilo do título mestre</a:t>
            </a:r>
            <a:endParaRPr lang="pt-BR"/>
          </a:p>
        </p:txBody>
      </p:sp>
      <p:sp>
        <p:nvSpPr>
          <p:cNvPr id="3" name="Espaço Reservado para Imagem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t-BR" dirty="0"/>
          </a:p>
        </p:txBody>
      </p:sp>
      <p:sp>
        <p:nvSpPr>
          <p:cNvPr id="4" name="Espaço Reservado para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smtClean="0"/>
              <a:t>Clique para editar os estilos do texto mestre</a:t>
            </a:r>
          </a:p>
        </p:txBody>
      </p:sp>
      <p:sp>
        <p:nvSpPr>
          <p:cNvPr id="5" name="Espaço Reservado para Data 4"/>
          <p:cNvSpPr>
            <a:spLocks noGrp="1"/>
          </p:cNvSpPr>
          <p:nvPr>
            <p:ph type="dt" sz="half" idx="10"/>
          </p:nvPr>
        </p:nvSpPr>
        <p:spPr/>
        <p:txBody>
          <a:bodyPr/>
          <a:lstStyle/>
          <a:p>
            <a:fld id="{55C03E9A-2A87-467F-8078-24E6928ABFBF}" type="datetimeFigureOut">
              <a:rPr lang="pt-BR" smtClean="0"/>
              <a:t>13/09/2013</a:t>
            </a:fld>
            <a:endParaRPr lang="pt-BR" dirty="0"/>
          </a:p>
        </p:txBody>
      </p:sp>
      <p:sp>
        <p:nvSpPr>
          <p:cNvPr id="6" name="Espaço Reservado para Rodapé 5"/>
          <p:cNvSpPr>
            <a:spLocks noGrp="1"/>
          </p:cNvSpPr>
          <p:nvPr>
            <p:ph type="ftr" sz="quarter" idx="11"/>
          </p:nvPr>
        </p:nvSpPr>
        <p:spPr/>
        <p:txBody>
          <a:bodyPr/>
          <a:lstStyle/>
          <a:p>
            <a:endParaRPr lang="pt-BR" dirty="0"/>
          </a:p>
        </p:txBody>
      </p:sp>
      <p:sp>
        <p:nvSpPr>
          <p:cNvPr id="7" name="Espaço Reservado para Número de Slide 6"/>
          <p:cNvSpPr>
            <a:spLocks noGrp="1"/>
          </p:cNvSpPr>
          <p:nvPr>
            <p:ph type="sldNum" sz="quarter" idx="12"/>
          </p:nvPr>
        </p:nvSpPr>
        <p:spPr/>
        <p:txBody>
          <a:bodyPr/>
          <a:lstStyle/>
          <a:p>
            <a:fld id="{E26BD1A4-8D03-4D43-B0DB-3723D013560E}" type="slidenum">
              <a:rPr lang="pt-BR" smtClean="0"/>
              <a:t>‹nº›</a:t>
            </a:fld>
            <a:endParaRPr lang="pt-BR"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Títu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pt-BR" smtClean="0"/>
              <a:t>Clique para editar o estilo do título mestre</a:t>
            </a:r>
            <a:endParaRPr lang="pt-BR"/>
          </a:p>
        </p:txBody>
      </p:sp>
      <p:sp>
        <p:nvSpPr>
          <p:cNvPr id="3" name="Espaço Reservado para Tex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5C03E9A-2A87-467F-8078-24E6928ABFBF}" type="datetimeFigureOut">
              <a:rPr lang="pt-BR" smtClean="0"/>
              <a:t>13/09/2013</a:t>
            </a:fld>
            <a:endParaRPr lang="pt-BR" dirty="0"/>
          </a:p>
        </p:txBody>
      </p:sp>
      <p:sp>
        <p:nvSpPr>
          <p:cNvPr id="5" name="Espaço Reservado para Rodapé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t-BR" dirty="0"/>
          </a:p>
        </p:txBody>
      </p:sp>
      <p:sp>
        <p:nvSpPr>
          <p:cNvPr id="6" name="Espaço Reservado para Número de Slid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26BD1A4-8D03-4D43-B0DB-3723D013560E}" type="slidenum">
              <a:rPr lang="pt-BR" smtClean="0"/>
              <a:t>‹nº›</a:t>
            </a:fld>
            <a:endParaRPr lang="pt-B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hyperlink" Target="http://fernandoparreiras.wordpress.com/2010/07/13/incerteza-e-complexidade-em-projetos/"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hyperlink" Target="http://pt.wikipedia.org/wiki/"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14282" y="629816"/>
            <a:ext cx="8229600" cy="1143000"/>
          </a:xfrm>
        </p:spPr>
        <p:txBody>
          <a:bodyPr>
            <a:normAutofit/>
          </a:bodyPr>
          <a:lstStyle/>
          <a:p>
            <a:pPr algn="l"/>
            <a:r>
              <a:rPr lang="pt-BR" sz="4000" dirty="0" smtClean="0">
                <a:solidFill>
                  <a:srgbClr val="0070C0"/>
                </a:solidFill>
              </a:rPr>
              <a:t>Acadêmicos</a:t>
            </a:r>
            <a:r>
              <a:rPr lang="pt-BR" sz="4000" dirty="0" smtClean="0">
                <a:solidFill>
                  <a:srgbClr val="0070C0"/>
                </a:solidFill>
              </a:rPr>
              <a:t>:</a:t>
            </a:r>
            <a:endParaRPr lang="pt-BR" sz="4000" dirty="0">
              <a:solidFill>
                <a:srgbClr val="0070C0"/>
              </a:solidFill>
            </a:endParaRPr>
          </a:p>
        </p:txBody>
      </p:sp>
      <p:sp>
        <p:nvSpPr>
          <p:cNvPr id="3" name="Espaço Reservado para Conteúdo 2"/>
          <p:cNvSpPr>
            <a:spLocks noGrp="1"/>
          </p:cNvSpPr>
          <p:nvPr>
            <p:ph idx="1"/>
          </p:nvPr>
        </p:nvSpPr>
        <p:spPr>
          <a:xfrm>
            <a:off x="428596" y="1607113"/>
            <a:ext cx="8229600" cy="3190039"/>
          </a:xfrm>
        </p:spPr>
        <p:txBody>
          <a:bodyPr/>
          <a:lstStyle/>
          <a:p>
            <a:r>
              <a:rPr lang="pt-BR" dirty="0" smtClean="0">
                <a:solidFill>
                  <a:srgbClr val="0070C0"/>
                </a:solidFill>
              </a:rPr>
              <a:t>Deivid Jhonatan Correa Soares </a:t>
            </a:r>
          </a:p>
          <a:p>
            <a:r>
              <a:rPr lang="pt-BR" dirty="0" smtClean="0">
                <a:solidFill>
                  <a:srgbClr val="0070C0"/>
                </a:solidFill>
              </a:rPr>
              <a:t>Janderson Parreira Silva</a:t>
            </a:r>
          </a:p>
          <a:p>
            <a:r>
              <a:rPr lang="pt-BR" dirty="0" smtClean="0">
                <a:solidFill>
                  <a:srgbClr val="0070C0"/>
                </a:solidFill>
              </a:rPr>
              <a:t>Jânio Gomes da Conceição</a:t>
            </a:r>
          </a:p>
          <a:p>
            <a:r>
              <a:rPr lang="pt-BR" dirty="0" smtClean="0">
                <a:solidFill>
                  <a:srgbClr val="0070C0"/>
                </a:solidFill>
              </a:rPr>
              <a:t>Luciana Naiára Barbosa Machado </a:t>
            </a:r>
          </a:p>
          <a:p>
            <a:r>
              <a:rPr lang="pt-BR" dirty="0" smtClean="0">
                <a:solidFill>
                  <a:srgbClr val="0070C0"/>
                </a:solidFill>
              </a:rPr>
              <a:t>Maria Petrúcia da Silva</a:t>
            </a:r>
            <a:endParaRPr lang="pt-BR" dirty="0">
              <a:solidFill>
                <a:srgbClr val="0070C0"/>
              </a:solidFill>
            </a:endParaRPr>
          </a:p>
        </p:txBody>
      </p:sp>
      <p:sp>
        <p:nvSpPr>
          <p:cNvPr id="7" name="CaixaDeTexto 6"/>
          <p:cNvSpPr txBox="1"/>
          <p:nvPr/>
        </p:nvSpPr>
        <p:spPr>
          <a:xfrm>
            <a:off x="467544" y="4644425"/>
            <a:ext cx="2071702" cy="584775"/>
          </a:xfrm>
          <a:prstGeom prst="rect">
            <a:avLst/>
          </a:prstGeom>
          <a:noFill/>
        </p:spPr>
        <p:txBody>
          <a:bodyPr wrap="square" rtlCol="0">
            <a:spAutoFit/>
          </a:bodyPr>
          <a:lstStyle/>
          <a:p>
            <a:r>
              <a:rPr lang="pt-BR" sz="3200" dirty="0" smtClean="0"/>
              <a:t>Email:</a:t>
            </a:r>
            <a:endParaRPr lang="pt-BR" sz="3200" dirty="0"/>
          </a:p>
        </p:txBody>
      </p:sp>
      <p:sp>
        <p:nvSpPr>
          <p:cNvPr id="9" name="CaixaDeTexto 8"/>
          <p:cNvSpPr txBox="1"/>
          <p:nvPr/>
        </p:nvSpPr>
        <p:spPr>
          <a:xfrm>
            <a:off x="428596" y="5192032"/>
            <a:ext cx="4071966" cy="1477328"/>
          </a:xfrm>
          <a:prstGeom prst="rect">
            <a:avLst/>
          </a:prstGeom>
          <a:noFill/>
        </p:spPr>
        <p:txBody>
          <a:bodyPr wrap="square" rtlCol="0">
            <a:spAutoFit/>
          </a:bodyPr>
          <a:lstStyle/>
          <a:p>
            <a:r>
              <a:rPr lang="pt-BR" dirty="0" smtClean="0">
                <a:solidFill>
                  <a:srgbClr val="FF0000"/>
                </a:solidFill>
              </a:rPr>
              <a:t>deivid_topera@hotmail.com</a:t>
            </a:r>
          </a:p>
          <a:p>
            <a:r>
              <a:rPr lang="pt-BR" dirty="0" smtClean="0">
                <a:solidFill>
                  <a:srgbClr val="FF0000"/>
                </a:solidFill>
              </a:rPr>
              <a:t>jandersonpvh@live.com</a:t>
            </a:r>
          </a:p>
          <a:p>
            <a:r>
              <a:rPr lang="pt-BR" dirty="0" smtClean="0">
                <a:solidFill>
                  <a:srgbClr val="FF0000"/>
                </a:solidFill>
              </a:rPr>
              <a:t>janiopvh@uol.com.br</a:t>
            </a:r>
          </a:p>
          <a:p>
            <a:r>
              <a:rPr lang="pt-BR" dirty="0" smtClean="0">
                <a:solidFill>
                  <a:srgbClr val="FF0000"/>
                </a:solidFill>
              </a:rPr>
              <a:t>Luciana.oinovalar@gmail.com</a:t>
            </a:r>
          </a:p>
          <a:p>
            <a:r>
              <a:rPr lang="pt-BR" dirty="0" smtClean="0">
                <a:solidFill>
                  <a:srgbClr val="FF0000"/>
                </a:solidFill>
              </a:rPr>
              <a:t>Suelly__</a:t>
            </a:r>
            <a:r>
              <a:rPr lang="pt-BR" dirty="0" smtClean="0">
                <a:solidFill>
                  <a:srgbClr val="FF0000"/>
                </a:solidFill>
              </a:rPr>
              <a:t>silva@hotmail.com</a:t>
            </a:r>
            <a:endParaRPr lang="pt-BR" dirty="0" smtClean="0">
              <a:solidFill>
                <a:srgbClr val="FF0000"/>
              </a:solidFill>
            </a:endParaRPr>
          </a:p>
        </p:txBody>
      </p:sp>
      <p:sp>
        <p:nvSpPr>
          <p:cNvPr id="4" name="Retângulo 3"/>
          <p:cNvSpPr/>
          <p:nvPr/>
        </p:nvSpPr>
        <p:spPr>
          <a:xfrm>
            <a:off x="2267744" y="-86618"/>
            <a:ext cx="5854744" cy="923330"/>
          </a:xfrm>
          <a:prstGeom prst="rect">
            <a:avLst/>
          </a:prstGeom>
        </p:spPr>
        <p:txBody>
          <a:bodyPr wrap="none">
            <a:spAutoFit/>
          </a:bodyPr>
          <a:lstStyle/>
          <a:p>
            <a:r>
              <a:rPr lang="pt-BR" sz="5400" b="1" dirty="0" smtClean="0">
                <a:solidFill>
                  <a:schemeClr val="tx2"/>
                </a:solidFill>
              </a:rPr>
              <a:t>Empreendedorismo</a:t>
            </a:r>
            <a:endParaRPr lang="pt-BR" b="1" dirty="0">
              <a:solidFill>
                <a:schemeClr val="tx2"/>
              </a:solidFill>
            </a:endParaRPr>
          </a:p>
        </p:txBody>
      </p:sp>
      <p:sp>
        <p:nvSpPr>
          <p:cNvPr id="8" name="CaixaDeTexto 7"/>
          <p:cNvSpPr txBox="1"/>
          <p:nvPr/>
        </p:nvSpPr>
        <p:spPr>
          <a:xfrm>
            <a:off x="6660232" y="5970195"/>
            <a:ext cx="2071702" cy="584775"/>
          </a:xfrm>
          <a:prstGeom prst="rect">
            <a:avLst/>
          </a:prstGeom>
          <a:noFill/>
        </p:spPr>
        <p:txBody>
          <a:bodyPr wrap="square" rtlCol="0">
            <a:spAutoFit/>
          </a:bodyPr>
          <a:lstStyle/>
          <a:p>
            <a:r>
              <a:rPr lang="pt-BR" sz="3200" dirty="0" smtClean="0"/>
              <a:t>Grupo IV</a:t>
            </a:r>
            <a:endParaRPr lang="pt-BR" sz="32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Referências</a:t>
            </a:r>
            <a:endParaRPr lang="pt-BR" dirty="0"/>
          </a:p>
        </p:txBody>
      </p:sp>
      <p:sp>
        <p:nvSpPr>
          <p:cNvPr id="3" name="Espaço Reservado para Conteúdo 2"/>
          <p:cNvSpPr>
            <a:spLocks noGrp="1"/>
          </p:cNvSpPr>
          <p:nvPr>
            <p:ph idx="1"/>
          </p:nvPr>
        </p:nvSpPr>
        <p:spPr/>
        <p:txBody>
          <a:bodyPr/>
          <a:lstStyle/>
          <a:p>
            <a:r>
              <a:rPr lang="pt-BR" dirty="0" smtClean="0">
                <a:hlinkClick r:id="rId3"/>
              </a:rPr>
              <a:t>http://fernandoparreiras.wordpress.com/2010/07/13/incerteza-e-complexidade-em-projetos/</a:t>
            </a:r>
            <a:endParaRPr lang="pt-BR" dirty="0" smtClean="0"/>
          </a:p>
          <a:p>
            <a:endParaRPr lang="pt-BR" dirty="0" smtClean="0">
              <a:hlinkClick r:id="rId4"/>
            </a:endParaRPr>
          </a:p>
          <a:p>
            <a:r>
              <a:rPr lang="pt-BR" dirty="0" smtClean="0">
                <a:hlinkClick r:id="rId4"/>
              </a:rPr>
              <a:t>http://pt.wikipedia.org/wiki/</a:t>
            </a:r>
            <a:endParaRPr lang="pt-BR" dirty="0" smtClean="0"/>
          </a:p>
          <a:p>
            <a:pPr>
              <a:buNone/>
            </a:pPr>
            <a:endParaRPr lang="pt-BR"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rot="16200000">
            <a:off x="-2857512" y="2857511"/>
            <a:ext cx="7072315" cy="1357291"/>
          </a:xfrm>
          <a:solidFill>
            <a:srgbClr val="92D050"/>
          </a:solidFill>
        </p:spPr>
        <p:txBody>
          <a:bodyPr/>
          <a:lstStyle/>
          <a:p>
            <a:r>
              <a:rPr lang="pt-BR" dirty="0" smtClean="0">
                <a:solidFill>
                  <a:schemeClr val="tx2"/>
                </a:solidFill>
                <a:latin typeface="Arial" pitchFamily="34" charset="0"/>
                <a:cs typeface="Arial" pitchFamily="34" charset="0"/>
              </a:rPr>
              <a:t>Classificação dos Preços </a:t>
            </a:r>
            <a:endParaRPr lang="pt-BR" dirty="0">
              <a:solidFill>
                <a:schemeClr val="tx2"/>
              </a:solidFill>
              <a:latin typeface="Arial" pitchFamily="34" charset="0"/>
              <a:cs typeface="Arial" pitchFamily="34" charset="0"/>
            </a:endParaRPr>
          </a:p>
        </p:txBody>
      </p:sp>
      <p:sp>
        <p:nvSpPr>
          <p:cNvPr id="3" name="Subtítulo 2"/>
          <p:cNvSpPr>
            <a:spLocks noGrp="1"/>
          </p:cNvSpPr>
          <p:nvPr>
            <p:ph type="subTitle" idx="1"/>
          </p:nvPr>
        </p:nvSpPr>
        <p:spPr>
          <a:xfrm>
            <a:off x="1357290" y="0"/>
            <a:ext cx="7786710" cy="1214422"/>
          </a:xfrm>
          <a:solidFill>
            <a:srgbClr val="7030A0"/>
          </a:solidFill>
        </p:spPr>
        <p:txBody>
          <a:bodyPr/>
          <a:lstStyle/>
          <a:p>
            <a:r>
              <a:rPr lang="pt-BR" dirty="0" smtClean="0">
                <a:solidFill>
                  <a:schemeClr val="accent6">
                    <a:lumMod val="75000"/>
                  </a:schemeClr>
                </a:solidFill>
              </a:rPr>
              <a:t>Elástico, Não Elástico; Margem de Contribuição versus Montante Financeiro</a:t>
            </a:r>
            <a:endParaRPr lang="pt-BR" dirty="0">
              <a:solidFill>
                <a:schemeClr val="accent6">
                  <a:lumMod val="75000"/>
                </a:schemeClr>
              </a:solidFill>
            </a:endParaRPr>
          </a:p>
        </p:txBody>
      </p:sp>
      <p:pic>
        <p:nvPicPr>
          <p:cNvPr id="4" name="Imagem 3" descr="Juros Banca.jpg"/>
          <p:cNvPicPr>
            <a:picLocks noChangeAspect="1"/>
          </p:cNvPicPr>
          <p:nvPr/>
        </p:nvPicPr>
        <p:blipFill>
          <a:blip r:embed="rId2" cstate="print"/>
          <a:stretch>
            <a:fillRect/>
          </a:stretch>
        </p:blipFill>
        <p:spPr>
          <a:xfrm>
            <a:off x="1357290" y="4857760"/>
            <a:ext cx="7786710" cy="2000240"/>
          </a:xfrm>
          <a:prstGeom prst="rect">
            <a:avLst/>
          </a:prstGeom>
        </p:spPr>
      </p:pic>
      <p:sp>
        <p:nvSpPr>
          <p:cNvPr id="5" name="CaixaDeTexto 4"/>
          <p:cNvSpPr txBox="1"/>
          <p:nvPr/>
        </p:nvSpPr>
        <p:spPr>
          <a:xfrm>
            <a:off x="1428728" y="1214422"/>
            <a:ext cx="7143800" cy="1846659"/>
          </a:xfrm>
          <a:prstGeom prst="rect">
            <a:avLst/>
          </a:prstGeom>
          <a:noFill/>
        </p:spPr>
        <p:txBody>
          <a:bodyPr wrap="square" rtlCol="0">
            <a:spAutoFit/>
          </a:bodyPr>
          <a:lstStyle/>
          <a:p>
            <a:r>
              <a:rPr lang="pt-BR" b="1" dirty="0"/>
              <a:t> </a:t>
            </a:r>
            <a:r>
              <a:rPr lang="pt-BR" b="1" dirty="0" smtClean="0"/>
              <a:t>                             </a:t>
            </a:r>
            <a:r>
              <a:rPr lang="pt-BR" sz="2400" b="1" dirty="0" smtClean="0"/>
              <a:t>Produtos </a:t>
            </a:r>
            <a:r>
              <a:rPr lang="pt-BR" sz="2400" b="1" i="1" dirty="0" smtClean="0"/>
              <a:t>“Elásticos”:</a:t>
            </a:r>
            <a:endParaRPr lang="pt-BR" sz="2400" dirty="0" smtClean="0"/>
          </a:p>
          <a:p>
            <a:pPr algn="ctr"/>
            <a:r>
              <a:rPr lang="pt-BR" sz="2400" dirty="0" smtClean="0"/>
              <a:t>     Dadas as condições normais de oferta dos produtos mantendo-se a qualidade e níveis de quantidade, e ocorrendo uma alteração no preço de vendas.</a:t>
            </a:r>
          </a:p>
          <a:p>
            <a:endParaRPr lang="pt-BR" dirty="0"/>
          </a:p>
        </p:txBody>
      </p:sp>
      <p:sp>
        <p:nvSpPr>
          <p:cNvPr id="6" name="CaixaDeTexto 5"/>
          <p:cNvSpPr txBox="1"/>
          <p:nvPr/>
        </p:nvSpPr>
        <p:spPr>
          <a:xfrm>
            <a:off x="1428728" y="3071810"/>
            <a:ext cx="6929486" cy="1846659"/>
          </a:xfrm>
          <a:prstGeom prst="rect">
            <a:avLst/>
          </a:prstGeom>
          <a:noFill/>
        </p:spPr>
        <p:txBody>
          <a:bodyPr wrap="square" rtlCol="0">
            <a:spAutoFit/>
          </a:bodyPr>
          <a:lstStyle/>
          <a:p>
            <a:r>
              <a:rPr lang="pt-BR" sz="2400" b="1" dirty="0" smtClean="0"/>
              <a:t>                  Produtos </a:t>
            </a:r>
            <a:r>
              <a:rPr lang="pt-BR" sz="2400" b="1" i="1" dirty="0" smtClean="0"/>
              <a:t>“não- elásticos”</a:t>
            </a:r>
            <a:r>
              <a:rPr lang="pt-BR" sz="2400" b="1" dirty="0" smtClean="0"/>
              <a:t>:</a:t>
            </a:r>
            <a:endParaRPr lang="pt-BR" sz="2400" dirty="0" smtClean="0"/>
          </a:p>
          <a:p>
            <a:pPr algn="ctr"/>
            <a:r>
              <a:rPr lang="pt-BR" sz="2400" dirty="0" smtClean="0"/>
              <a:t>      Neste caso, mesmo que se aumentem as quantidades ofertadas e se reduzam os preços, mantendo-se a qualidade e níveis de quantidade. </a:t>
            </a:r>
          </a:p>
          <a:p>
            <a:pPr algn="ctr"/>
            <a:endParaRPr lang="pt-BR"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9144000" cy="1417638"/>
          </a:xfrm>
          <a:solidFill>
            <a:srgbClr val="FFC000"/>
          </a:solidFill>
        </p:spPr>
        <p:txBody>
          <a:bodyPr/>
          <a:lstStyle/>
          <a:p>
            <a:r>
              <a:rPr lang="pt-BR" dirty="0" smtClean="0"/>
              <a:t>Oportunidade de Negócios</a:t>
            </a:r>
            <a:endParaRPr lang="pt-BR" dirty="0"/>
          </a:p>
        </p:txBody>
      </p:sp>
      <p:sp>
        <p:nvSpPr>
          <p:cNvPr id="3" name="Espaço Reservado para Conteúdo 2"/>
          <p:cNvSpPr>
            <a:spLocks noGrp="1"/>
          </p:cNvSpPr>
          <p:nvPr>
            <p:ph idx="1"/>
          </p:nvPr>
        </p:nvSpPr>
        <p:spPr>
          <a:xfrm>
            <a:off x="457200" y="1600201"/>
            <a:ext cx="8229600" cy="3043245"/>
          </a:xfrm>
        </p:spPr>
        <p:txBody>
          <a:bodyPr>
            <a:normAutofit lnSpcReduction="10000"/>
          </a:bodyPr>
          <a:lstStyle/>
          <a:p>
            <a:pPr>
              <a:buNone/>
            </a:pPr>
            <a:r>
              <a:rPr lang="pt-BR" dirty="0" smtClean="0"/>
              <a:t>		</a:t>
            </a:r>
            <a:r>
              <a:rPr lang="pt-BR" dirty="0" smtClean="0">
                <a:solidFill>
                  <a:srgbClr val="00B0F0"/>
                </a:solidFill>
              </a:rPr>
              <a:t>No Brasil, segundo dados do SEBRAE, mais da metade das empresas fecham as portas até o terceiro ano de vida. </a:t>
            </a:r>
          </a:p>
          <a:p>
            <a:pPr>
              <a:buNone/>
            </a:pPr>
            <a:r>
              <a:rPr lang="pt-BR" dirty="0" smtClean="0">
                <a:solidFill>
                  <a:srgbClr val="00B0F0"/>
                </a:solidFill>
              </a:rPr>
              <a:t>		Por esse motivo é fundamental a pesquisa e análise do segmento antes de iniciar o seu projeto de e-commerce.</a:t>
            </a:r>
            <a:endParaRPr lang="pt-BR" dirty="0">
              <a:solidFill>
                <a:srgbClr val="00B0F0"/>
              </a:solidFill>
            </a:endParaRPr>
          </a:p>
        </p:txBody>
      </p:sp>
      <p:pic>
        <p:nvPicPr>
          <p:cNvPr id="4" name="Imagem 3" descr="oportunidade-negocios.jpg"/>
          <p:cNvPicPr>
            <a:picLocks noChangeAspect="1"/>
          </p:cNvPicPr>
          <p:nvPr/>
        </p:nvPicPr>
        <p:blipFill>
          <a:blip r:embed="rId2" cstate="print"/>
          <a:stretch>
            <a:fillRect/>
          </a:stretch>
        </p:blipFill>
        <p:spPr>
          <a:xfrm>
            <a:off x="0" y="4429133"/>
            <a:ext cx="9144000" cy="2428868"/>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m 4" descr="comerlializacao do produto.jpg"/>
          <p:cNvPicPr>
            <a:picLocks noChangeAspect="1"/>
          </p:cNvPicPr>
          <p:nvPr/>
        </p:nvPicPr>
        <p:blipFill>
          <a:blip r:embed="rId2" cstate="print"/>
          <a:stretch>
            <a:fillRect/>
          </a:stretch>
        </p:blipFill>
        <p:spPr>
          <a:xfrm>
            <a:off x="2786050" y="4119560"/>
            <a:ext cx="6572296" cy="2738440"/>
          </a:xfrm>
          <a:prstGeom prst="rect">
            <a:avLst/>
          </a:prstGeom>
        </p:spPr>
      </p:pic>
      <p:sp>
        <p:nvSpPr>
          <p:cNvPr id="2" name="Título 1"/>
          <p:cNvSpPr>
            <a:spLocks noGrp="1"/>
          </p:cNvSpPr>
          <p:nvPr>
            <p:ph type="title"/>
          </p:nvPr>
        </p:nvSpPr>
        <p:spPr>
          <a:xfrm>
            <a:off x="0" y="0"/>
            <a:ext cx="9144000" cy="1417638"/>
          </a:xfrm>
          <a:solidFill>
            <a:schemeClr val="bg1">
              <a:lumMod val="75000"/>
            </a:schemeClr>
          </a:solidFill>
        </p:spPr>
        <p:txBody>
          <a:bodyPr/>
          <a:lstStyle/>
          <a:p>
            <a:r>
              <a:rPr lang="pt-BR" dirty="0" smtClean="0">
                <a:solidFill>
                  <a:srgbClr val="7030A0"/>
                </a:solidFill>
              </a:rPr>
              <a:t>O que é Sazonalidade?</a:t>
            </a:r>
            <a:endParaRPr lang="pt-BR" dirty="0">
              <a:solidFill>
                <a:srgbClr val="7030A0"/>
              </a:solidFill>
            </a:endParaRPr>
          </a:p>
        </p:txBody>
      </p:sp>
      <p:sp>
        <p:nvSpPr>
          <p:cNvPr id="3" name="Espaço Reservado para Conteúdo 2"/>
          <p:cNvSpPr>
            <a:spLocks noGrp="1"/>
          </p:cNvSpPr>
          <p:nvPr>
            <p:ph idx="1"/>
          </p:nvPr>
        </p:nvSpPr>
        <p:spPr>
          <a:xfrm>
            <a:off x="0" y="1000109"/>
            <a:ext cx="9144000" cy="3429024"/>
          </a:xfrm>
          <a:solidFill>
            <a:schemeClr val="tx2">
              <a:lumMod val="20000"/>
              <a:lumOff val="80000"/>
            </a:schemeClr>
          </a:solidFill>
        </p:spPr>
        <p:txBody>
          <a:bodyPr>
            <a:normAutofit fontScale="85000" lnSpcReduction="20000"/>
          </a:bodyPr>
          <a:lstStyle/>
          <a:p>
            <a:pPr algn="ctr">
              <a:buNone/>
            </a:pPr>
            <a:r>
              <a:rPr lang="pt-BR" dirty="0" smtClean="0"/>
              <a:t>		</a:t>
            </a:r>
          </a:p>
          <a:p>
            <a:pPr algn="just">
              <a:buNone/>
            </a:pPr>
            <a:r>
              <a:rPr lang="pt-BR" dirty="0" smtClean="0">
                <a:solidFill>
                  <a:srgbClr val="7030A0"/>
                </a:solidFill>
              </a:rPr>
              <a:t>		Segundo o dicionário, a expressão “sazonalidade” remete ao tempo de duração de uma estação, todavia, traduzida para o mundo dos negócios, seu viés fica tão complexo quanto vital.</a:t>
            </a:r>
          </a:p>
          <a:p>
            <a:pPr algn="just">
              <a:buNone/>
            </a:pPr>
            <a:r>
              <a:rPr lang="pt-BR" dirty="0">
                <a:solidFill>
                  <a:srgbClr val="7030A0"/>
                </a:solidFill>
              </a:rPr>
              <a:t>	</a:t>
            </a:r>
            <a:r>
              <a:rPr lang="pt-BR" dirty="0" smtClean="0">
                <a:solidFill>
                  <a:srgbClr val="7030A0"/>
                </a:solidFill>
              </a:rPr>
              <a:t>	 Ao meio empresarial, a sazonalidade é a época em que um produto, ou serviço, sofre efeitos dessa relação de oferta e demanda, causando uma redução ou aumento na oferta, nos preços, produção, entre outros.</a:t>
            </a:r>
            <a:endParaRPr lang="pt-BR" dirty="0">
              <a:solidFill>
                <a:srgbClr val="7030A0"/>
              </a:solidFill>
            </a:endParaRPr>
          </a:p>
        </p:txBody>
      </p:sp>
      <p:pic>
        <p:nvPicPr>
          <p:cNvPr id="7" name="Imagem 6" descr="interrogação1.jpg"/>
          <p:cNvPicPr>
            <a:picLocks noChangeAspect="1"/>
          </p:cNvPicPr>
          <p:nvPr/>
        </p:nvPicPr>
        <p:blipFill>
          <a:blip r:embed="rId3" cstate="print"/>
          <a:stretch>
            <a:fillRect/>
          </a:stretch>
        </p:blipFill>
        <p:spPr>
          <a:xfrm>
            <a:off x="0" y="4429132"/>
            <a:ext cx="2857488" cy="2428868"/>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rot="19848420">
            <a:off x="-1343668" y="586867"/>
            <a:ext cx="5788517" cy="1143000"/>
          </a:xfrm>
          <a:solidFill>
            <a:schemeClr val="accent1"/>
          </a:solidFill>
        </p:spPr>
        <p:txBody>
          <a:bodyPr/>
          <a:lstStyle/>
          <a:p>
            <a:r>
              <a:rPr lang="pt-BR" dirty="0" smtClean="0"/>
              <a:t>Sazonalidade</a:t>
            </a:r>
            <a:endParaRPr lang="pt-BR" dirty="0"/>
          </a:p>
        </p:txBody>
      </p:sp>
      <p:sp>
        <p:nvSpPr>
          <p:cNvPr id="3" name="Espaço Reservado para Conteúdo 2"/>
          <p:cNvSpPr>
            <a:spLocks noGrp="1"/>
          </p:cNvSpPr>
          <p:nvPr>
            <p:ph idx="1"/>
          </p:nvPr>
        </p:nvSpPr>
        <p:spPr>
          <a:xfrm>
            <a:off x="457200" y="1600201"/>
            <a:ext cx="8186766" cy="4400568"/>
          </a:xfrm>
        </p:spPr>
        <p:txBody>
          <a:bodyPr/>
          <a:lstStyle/>
          <a:p>
            <a:pPr lvl="1">
              <a:buNone/>
            </a:pPr>
            <a:endParaRPr lang="pt-BR" dirty="0" smtClean="0"/>
          </a:p>
          <a:p>
            <a:pPr lvl="1" algn="ctr">
              <a:buNone/>
            </a:pPr>
            <a:r>
              <a:rPr lang="pt-BR" dirty="0" smtClean="0">
                <a:solidFill>
                  <a:srgbClr val="92D050"/>
                </a:solidFill>
              </a:rPr>
              <a:t>Para conhecer os efeitos do que é sazonal, é preciso entender como se comporta a oferta e demanda de um produto e apurar, historicamente, como esse comportamento se apresenta.</a:t>
            </a:r>
            <a:endParaRPr lang="pt-BR" dirty="0">
              <a:solidFill>
                <a:srgbClr val="92D050"/>
              </a:solidFill>
            </a:endParaRPr>
          </a:p>
        </p:txBody>
      </p:sp>
      <p:pic>
        <p:nvPicPr>
          <p:cNvPr id="4" name="Imagem 3" descr="sazonalidade.jpg"/>
          <p:cNvPicPr>
            <a:picLocks noChangeAspect="1"/>
          </p:cNvPicPr>
          <p:nvPr/>
        </p:nvPicPr>
        <p:blipFill>
          <a:blip r:embed="rId2" cstate="print"/>
          <a:stretch>
            <a:fillRect/>
          </a:stretch>
        </p:blipFill>
        <p:spPr>
          <a:xfrm>
            <a:off x="1357290" y="4000505"/>
            <a:ext cx="7000892" cy="2857495"/>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9144000" cy="1428712"/>
          </a:xfrm>
          <a:solidFill>
            <a:schemeClr val="bg1">
              <a:lumMod val="85000"/>
            </a:schemeClr>
          </a:solidFill>
        </p:spPr>
        <p:txBody>
          <a:bodyPr>
            <a:normAutofit/>
          </a:bodyPr>
          <a:lstStyle/>
          <a:p>
            <a:r>
              <a:rPr lang="pt-BR" dirty="0" smtClean="0">
                <a:solidFill>
                  <a:srgbClr val="7030A0"/>
                </a:solidFill>
              </a:rPr>
              <a:t>Empreendimento Comercial</a:t>
            </a:r>
            <a:endParaRPr lang="pt-BR" dirty="0">
              <a:solidFill>
                <a:srgbClr val="7030A0"/>
              </a:solidFill>
            </a:endParaRPr>
          </a:p>
        </p:txBody>
      </p:sp>
      <p:sp>
        <p:nvSpPr>
          <p:cNvPr id="3" name="Espaço Reservado para Conteúdo 2"/>
          <p:cNvSpPr>
            <a:spLocks noGrp="1"/>
          </p:cNvSpPr>
          <p:nvPr>
            <p:ph idx="1"/>
          </p:nvPr>
        </p:nvSpPr>
        <p:spPr>
          <a:xfrm>
            <a:off x="571472" y="1571612"/>
            <a:ext cx="8115328" cy="4786346"/>
          </a:xfrm>
        </p:spPr>
        <p:txBody>
          <a:bodyPr>
            <a:normAutofit fontScale="85000" lnSpcReduction="10000"/>
          </a:bodyPr>
          <a:lstStyle/>
          <a:p>
            <a:pPr algn="just"/>
            <a:r>
              <a:rPr lang="pt-BR" b="1" dirty="0"/>
              <a:t>Business to </a:t>
            </a:r>
            <a:r>
              <a:rPr lang="pt-BR" b="1" dirty="0" smtClean="0"/>
              <a:t>business:(B2B) </a:t>
            </a:r>
            <a:r>
              <a:rPr lang="pt-BR" b="1" dirty="0"/>
              <a:t>é um tipo de comércio eletrônico que envolve a troca de produtos, serviços</a:t>
            </a:r>
          </a:p>
          <a:p>
            <a:pPr algn="just"/>
            <a:r>
              <a:rPr lang="pt-BR" dirty="0"/>
              <a:t>e informações entre empresas.</a:t>
            </a:r>
          </a:p>
          <a:p>
            <a:pPr algn="just"/>
            <a:r>
              <a:rPr lang="pt-BR" dirty="0"/>
              <a:t> </a:t>
            </a:r>
            <a:r>
              <a:rPr lang="pt-BR" b="1" dirty="0" smtClean="0"/>
              <a:t>Consumer-to-consumer:(C2C) </a:t>
            </a:r>
            <a:r>
              <a:rPr lang="pt-BR" b="1" dirty="0"/>
              <a:t>é um tipo de comércio eletrônico que envolve a troca de produtos,</a:t>
            </a:r>
          </a:p>
          <a:p>
            <a:pPr algn="just"/>
            <a:r>
              <a:rPr lang="pt-BR" dirty="0"/>
              <a:t>serviços e informações entre consumidores finais.</a:t>
            </a:r>
          </a:p>
          <a:p>
            <a:pPr algn="just"/>
            <a:r>
              <a:rPr lang="pt-BR" dirty="0"/>
              <a:t> </a:t>
            </a:r>
            <a:r>
              <a:rPr lang="pt-BR" b="1" dirty="0" smtClean="0"/>
              <a:t>Business-to-consumer</a:t>
            </a:r>
            <a:r>
              <a:rPr lang="pt-BR" b="1" dirty="0" smtClean="0">
                <a:sym typeface="Wingdings" pitchFamily="2" charset="2"/>
              </a:rPr>
              <a:t>(B2C)</a:t>
            </a:r>
            <a:r>
              <a:rPr lang="pt-BR" b="1" dirty="0" smtClean="0"/>
              <a:t> </a:t>
            </a:r>
            <a:r>
              <a:rPr lang="pt-BR" b="1" dirty="0"/>
              <a:t>é um tipo de comércio eletrônico que envolve a troca de produtos, serviços</a:t>
            </a:r>
          </a:p>
          <a:p>
            <a:pPr algn="just"/>
            <a:r>
              <a:rPr lang="pt-BR" dirty="0"/>
              <a:t>e informações entre empresas e consumidores finais</a:t>
            </a:r>
            <a:r>
              <a:rPr lang="pt-BR" dirty="0" smtClean="0"/>
              <a:t>.</a:t>
            </a:r>
          </a:p>
          <a:p>
            <a:pPr algn="just"/>
            <a:r>
              <a:rPr lang="pt-BR" b="1" dirty="0" smtClean="0"/>
              <a:t>Business to Governo: (B2G) é um tipo de comercio que envolve negócios e governo.</a:t>
            </a:r>
            <a:endParaRPr lang="pt-BR"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descr="negocio-a-negocio.jpg"/>
          <p:cNvPicPr>
            <a:picLocks noChangeAspect="1"/>
          </p:cNvPicPr>
          <p:nvPr/>
        </p:nvPicPr>
        <p:blipFill>
          <a:blip r:embed="rId2" cstate="print"/>
          <a:stretch>
            <a:fillRect/>
          </a:stretch>
        </p:blipFill>
        <p:spPr>
          <a:xfrm>
            <a:off x="3643306" y="4286256"/>
            <a:ext cx="5272094" cy="2381250"/>
          </a:xfrm>
          <a:prstGeom prst="rect">
            <a:avLst/>
          </a:prstGeom>
        </p:spPr>
      </p:pic>
      <p:sp>
        <p:nvSpPr>
          <p:cNvPr id="2" name="Título 1"/>
          <p:cNvSpPr>
            <a:spLocks noGrp="1"/>
          </p:cNvSpPr>
          <p:nvPr>
            <p:ph type="title"/>
          </p:nvPr>
        </p:nvSpPr>
        <p:spPr/>
        <p:txBody>
          <a:bodyPr>
            <a:normAutofit fontScale="90000"/>
          </a:bodyPr>
          <a:lstStyle/>
          <a:p>
            <a:r>
              <a:rPr lang="pt-BR" b="1" dirty="0" smtClean="0"/>
              <a:t>Análise de oportunidade de negócios</a:t>
            </a:r>
            <a:endParaRPr lang="pt-BR" dirty="0"/>
          </a:p>
        </p:txBody>
      </p:sp>
      <p:sp>
        <p:nvSpPr>
          <p:cNvPr id="3" name="Espaço Reservado para Conteúdo 2"/>
          <p:cNvSpPr>
            <a:spLocks noGrp="1"/>
          </p:cNvSpPr>
          <p:nvPr>
            <p:ph idx="1"/>
          </p:nvPr>
        </p:nvSpPr>
        <p:spPr>
          <a:xfrm>
            <a:off x="0" y="1071546"/>
            <a:ext cx="8929718" cy="3500462"/>
          </a:xfrm>
        </p:spPr>
        <p:txBody>
          <a:bodyPr>
            <a:normAutofit fontScale="92500" lnSpcReduction="10000"/>
          </a:bodyPr>
          <a:lstStyle/>
          <a:p>
            <a:pPr>
              <a:buNone/>
            </a:pPr>
            <a:r>
              <a:rPr lang="pt-BR" b="1" dirty="0" smtClean="0"/>
              <a:t/>
            </a:r>
            <a:br>
              <a:rPr lang="pt-BR" b="1" dirty="0" smtClean="0"/>
            </a:br>
            <a:endParaRPr lang="pt-BR" b="1" dirty="0" smtClean="0"/>
          </a:p>
          <a:p>
            <a:pPr algn="just">
              <a:buNone/>
            </a:pPr>
            <a:r>
              <a:rPr lang="pt-BR" dirty="0" smtClean="0"/>
              <a:t>		Análise de Negócios é o conjunto de atividades e técnicas utilizadas para servir como ligação entre partes interessadas no intuído de compreender a estrutura, políticas e operações de uma organização e para recomendar soluções que permitam que a organização alcance suas metas." </a:t>
            </a:r>
          </a:p>
          <a:p>
            <a:pPr>
              <a:buNone/>
            </a:pPr>
            <a:endParaRPr lang="pt-BR"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descr="identificar-oportunidades-ameacas.jpg"/>
          <p:cNvPicPr>
            <a:picLocks noChangeAspect="1"/>
          </p:cNvPicPr>
          <p:nvPr/>
        </p:nvPicPr>
        <p:blipFill>
          <a:blip r:embed="rId2" cstate="print"/>
          <a:stretch>
            <a:fillRect/>
          </a:stretch>
        </p:blipFill>
        <p:spPr>
          <a:xfrm>
            <a:off x="5715008" y="4786322"/>
            <a:ext cx="3428992" cy="2071678"/>
          </a:xfrm>
          <a:prstGeom prst="rect">
            <a:avLst/>
          </a:prstGeom>
        </p:spPr>
      </p:pic>
      <p:sp>
        <p:nvSpPr>
          <p:cNvPr id="2" name="Título 1"/>
          <p:cNvSpPr>
            <a:spLocks noGrp="1"/>
          </p:cNvSpPr>
          <p:nvPr>
            <p:ph type="title"/>
          </p:nvPr>
        </p:nvSpPr>
        <p:spPr>
          <a:solidFill>
            <a:schemeClr val="tx2">
              <a:lumMod val="20000"/>
              <a:lumOff val="80000"/>
            </a:schemeClr>
          </a:solidFill>
        </p:spPr>
        <p:txBody>
          <a:bodyPr>
            <a:normAutofit fontScale="90000"/>
          </a:bodyPr>
          <a:lstStyle/>
          <a:p>
            <a:r>
              <a:rPr lang="pt-BR" dirty="0" smtClean="0"/>
              <a:t>Análise de oportunidade de negócio</a:t>
            </a:r>
            <a:endParaRPr lang="pt-BR" dirty="0"/>
          </a:p>
        </p:txBody>
      </p:sp>
      <p:sp>
        <p:nvSpPr>
          <p:cNvPr id="3" name="Espaço Reservado para Conteúdo 2"/>
          <p:cNvSpPr>
            <a:spLocks noGrp="1"/>
          </p:cNvSpPr>
          <p:nvPr>
            <p:ph idx="1"/>
          </p:nvPr>
        </p:nvSpPr>
        <p:spPr>
          <a:xfrm>
            <a:off x="457200" y="1600200"/>
            <a:ext cx="8229600" cy="5114948"/>
          </a:xfrm>
        </p:spPr>
        <p:txBody>
          <a:bodyPr>
            <a:normAutofit fontScale="92500" lnSpcReduction="10000"/>
          </a:bodyPr>
          <a:lstStyle/>
          <a:p>
            <a:pPr algn="just">
              <a:buNone/>
            </a:pPr>
            <a:r>
              <a:rPr lang="pt-BR" dirty="0" smtClean="0"/>
              <a:t>	</a:t>
            </a:r>
            <a:r>
              <a:rPr lang="pt-BR" dirty="0" smtClean="0">
                <a:solidFill>
                  <a:srgbClr val="7030A0"/>
                </a:solidFill>
              </a:rPr>
              <a:t>	</a:t>
            </a:r>
            <a:r>
              <a:rPr lang="pt-BR" dirty="0" smtClean="0"/>
              <a:t>Matriz Incerteza:  </a:t>
            </a:r>
            <a:r>
              <a:rPr lang="pt-BR" dirty="0" smtClean="0">
                <a:solidFill>
                  <a:srgbClr val="7030A0"/>
                </a:solidFill>
              </a:rPr>
              <a:t>processo de incerteza é inerente a todos os tipos de projetos, sendo este elemento responsável, entre outras coisas, pelo descumprimento de prazos e orçamentos.	</a:t>
            </a:r>
            <a:r>
              <a:rPr lang="pt-BR" dirty="0" smtClean="0"/>
              <a:t>Complexidade:</a:t>
            </a:r>
            <a:r>
              <a:rPr lang="pt-BR" dirty="0" smtClean="0">
                <a:solidFill>
                  <a:srgbClr val="7030A0"/>
                </a:solidFill>
              </a:rPr>
              <a:t> alguns projetos podem ser caracterizados como complexos, em virtude do número de variáveis que podem vir a constituí-lo.Pode-se ressaltar também o seguinte detalhe Projetos que envolvem poucas pessoas durante pouco tempo, as quais trabalham em locais de grande distância geográfica, podem ser muitas vezes complexos.</a:t>
            </a:r>
          </a:p>
          <a:p>
            <a:pPr>
              <a:buNone/>
            </a:pPr>
            <a:endParaRPr lang="pt-BR" dirty="0" smtClean="0"/>
          </a:p>
          <a:p>
            <a:endParaRPr lang="pt-BR" dirty="0"/>
          </a:p>
          <a:p>
            <a:pPr>
              <a:buNone/>
            </a:pPr>
            <a:endParaRPr lang="pt-BR"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descr="3canvas-parede.jpg"/>
          <p:cNvPicPr>
            <a:picLocks noChangeAspect="1"/>
          </p:cNvPicPr>
          <p:nvPr/>
        </p:nvPicPr>
        <p:blipFill>
          <a:blip r:embed="rId2" cstate="print"/>
          <a:stretch>
            <a:fillRect/>
          </a:stretch>
        </p:blipFill>
        <p:spPr>
          <a:xfrm>
            <a:off x="4929190" y="4857760"/>
            <a:ext cx="3714776" cy="2000240"/>
          </a:xfrm>
          <a:prstGeom prst="rect">
            <a:avLst/>
          </a:prstGeom>
        </p:spPr>
      </p:pic>
      <p:sp>
        <p:nvSpPr>
          <p:cNvPr id="2" name="Título 1"/>
          <p:cNvSpPr>
            <a:spLocks noGrp="1"/>
          </p:cNvSpPr>
          <p:nvPr>
            <p:ph type="title"/>
          </p:nvPr>
        </p:nvSpPr>
        <p:spPr>
          <a:xfrm>
            <a:off x="500034" y="142852"/>
            <a:ext cx="8229600" cy="1511288"/>
          </a:xfrm>
        </p:spPr>
        <p:txBody>
          <a:bodyPr>
            <a:normAutofit/>
          </a:bodyPr>
          <a:lstStyle/>
          <a:p>
            <a:r>
              <a:rPr lang="pt-BR" dirty="0">
                <a:solidFill>
                  <a:srgbClr val="0070C0"/>
                </a:solidFill>
              </a:rPr>
              <a:t>Modelo de </a:t>
            </a:r>
            <a:r>
              <a:rPr lang="pt-BR" dirty="0" smtClean="0">
                <a:solidFill>
                  <a:srgbClr val="0070C0"/>
                </a:solidFill>
              </a:rPr>
              <a:t>negócios </a:t>
            </a:r>
            <a:r>
              <a:rPr lang="pt-BR" dirty="0">
                <a:solidFill>
                  <a:srgbClr val="0070C0"/>
                </a:solidFill>
              </a:rPr>
              <a:t>Canvas</a:t>
            </a:r>
            <a:r>
              <a:rPr lang="pt-BR" dirty="0"/>
              <a:t/>
            </a:r>
            <a:br>
              <a:rPr lang="pt-BR" dirty="0"/>
            </a:br>
            <a:endParaRPr lang="pt-BR" dirty="0"/>
          </a:p>
        </p:txBody>
      </p:sp>
      <p:sp>
        <p:nvSpPr>
          <p:cNvPr id="3" name="Espaço Reservado para Conteúdo 2"/>
          <p:cNvSpPr>
            <a:spLocks noGrp="1"/>
          </p:cNvSpPr>
          <p:nvPr>
            <p:ph idx="1"/>
          </p:nvPr>
        </p:nvSpPr>
        <p:spPr>
          <a:xfrm>
            <a:off x="0" y="928670"/>
            <a:ext cx="8515352" cy="5500702"/>
          </a:xfrm>
        </p:spPr>
        <p:txBody>
          <a:bodyPr/>
          <a:lstStyle/>
          <a:p>
            <a:pPr algn="just">
              <a:buNone/>
            </a:pPr>
            <a:r>
              <a:rPr lang="pt-BR" dirty="0" smtClean="0"/>
              <a:t>		O </a:t>
            </a:r>
            <a:r>
              <a:rPr lang="pt-BR" b="1" dirty="0" smtClean="0"/>
              <a:t>Business Model Canvas</a:t>
            </a:r>
            <a:r>
              <a:rPr lang="pt-BR" dirty="0" smtClean="0"/>
              <a:t> é uma ferramenta de gerenciamento estratégico, que permite desenvolver e esboçar modelos de negócio novos ou existentes. É um mapa dos principais itens que constituem uma empresa, pode ser também uma receita de estratégia, que deve estar sempre sendo revisado cada quadrante ao longo do tempo para saber se cada um está sendo bem atendido.</a:t>
            </a:r>
            <a:endParaRPr lang="pt-BR"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ma do Office">
  <a:themeElements>
    <a:clrScheme name="Escritório">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o Office">
  <a:themeElements>
    <a:clrScheme name="Escritório">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146</TotalTime>
  <Words>212</Words>
  <Application>Microsoft Office PowerPoint</Application>
  <PresentationFormat>Apresentação na tela (4:3)</PresentationFormat>
  <Paragraphs>51</Paragraphs>
  <Slides>10</Slides>
  <Notes>1</Notes>
  <HiddenSlides>0</HiddenSlides>
  <MMClips>0</MMClips>
  <ScaleCrop>false</ScaleCrop>
  <HeadingPairs>
    <vt:vector size="4" baseType="variant">
      <vt:variant>
        <vt:lpstr>Tema</vt:lpstr>
      </vt:variant>
      <vt:variant>
        <vt:i4>1</vt:i4>
      </vt:variant>
      <vt:variant>
        <vt:lpstr>Títulos de slides</vt:lpstr>
      </vt:variant>
      <vt:variant>
        <vt:i4>10</vt:i4>
      </vt:variant>
    </vt:vector>
  </HeadingPairs>
  <TitlesOfParts>
    <vt:vector size="11" baseType="lpstr">
      <vt:lpstr>Tema do Office</vt:lpstr>
      <vt:lpstr>Acadêmicos:</vt:lpstr>
      <vt:lpstr>Classificação dos Preços </vt:lpstr>
      <vt:lpstr>Oportunidade de Negócios</vt:lpstr>
      <vt:lpstr>O que é Sazonalidade?</vt:lpstr>
      <vt:lpstr>Sazonalidade</vt:lpstr>
      <vt:lpstr>Empreendimento Comercial</vt:lpstr>
      <vt:lpstr>Análise de oportunidade de negócios</vt:lpstr>
      <vt:lpstr>Análise de oportunidade de negócio</vt:lpstr>
      <vt:lpstr>Modelo de negócios Canvas </vt:lpstr>
      <vt:lpstr>Referências</vt:lpstr>
    </vt:vector>
  </TitlesOfParts>
  <Company>União das Escolas Superiores de Rondônia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Classificação dos Preços</dc:title>
  <dc:creator>União das Escolas Superiores de Rondônia</dc:creator>
  <cp:lastModifiedBy>logosmaster</cp:lastModifiedBy>
  <cp:revision>25</cp:revision>
  <dcterms:created xsi:type="dcterms:W3CDTF">2013-09-12T22:29:58Z</dcterms:created>
  <dcterms:modified xsi:type="dcterms:W3CDTF">2013-09-13T19:28:32Z</dcterms:modified>
</cp:coreProperties>
</file>