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5"/>
  </p:notesMasterIdLst>
  <p:sldIdLst>
    <p:sldId id="274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3" autoAdjust="0"/>
    <p:restoredTop sz="86918" autoAdjust="0"/>
  </p:normalViewPr>
  <p:slideViewPr>
    <p:cSldViewPr>
      <p:cViewPr varScale="1">
        <p:scale>
          <a:sx n="79" d="100"/>
          <a:sy n="79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92BE8-3943-41EC-9E1C-6FA191A9326E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D9595-4CE1-482A-90C4-1B9E002916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47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C27F43-0F58-4A29-965C-0067FCBE1F81}" type="datetimeFigureOut">
              <a:rPr lang="pt-BR" smtClean="0"/>
              <a:t>13/09/2013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5371DA-34A2-4DAF-B259-53DA47BCE651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lainenatal80@hotmail.com" TargetMode="External"/><Relationship Id="rId2" Type="http://schemas.openxmlformats.org/officeDocument/2006/relationships/hyperlink" Target="mailto:ercinialarraine17@gmail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adaodoradopvh-ro@hotmail.com" TargetMode="External"/><Relationship Id="rId5" Type="http://schemas.openxmlformats.org/officeDocument/2006/relationships/hyperlink" Target="mailto:paulacostapvh@bol.com.br" TargetMode="External"/><Relationship Id="rId4" Type="http://schemas.openxmlformats.org/officeDocument/2006/relationships/hyperlink" Target="mailto:flavinhagpessoa@hot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inistrador.com.br/" TargetMode="External"/><Relationship Id="rId2" Type="http://schemas.openxmlformats.org/officeDocument/2006/relationships/hyperlink" Target="http://www.authent.com.b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katus.com.br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fsergio.net/terminologiabasicaempreend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920880" cy="1715652"/>
          </a:xfrm>
        </p:spPr>
        <p:txBody>
          <a:bodyPr>
            <a:noAutofit/>
          </a:bodyPr>
          <a:lstStyle/>
          <a:p>
            <a:pPr algn="ctr"/>
            <a:r>
              <a:rPr lang="pt-BR" sz="4800" dirty="0" smtClean="0"/>
              <a:t>EMPREENDEDORISMO COMERCIAL </a:t>
            </a:r>
            <a:endParaRPr lang="pt-BR" sz="4800" dirty="0"/>
          </a:p>
        </p:txBody>
      </p:sp>
      <p:sp>
        <p:nvSpPr>
          <p:cNvPr id="3" name="Retângulo 2"/>
          <p:cNvSpPr/>
          <p:nvPr/>
        </p:nvSpPr>
        <p:spPr>
          <a:xfrm>
            <a:off x="539552" y="2204864"/>
            <a:ext cx="8001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ERCINIA GOVEIA    </a:t>
            </a:r>
            <a:r>
              <a:rPr lang="pt-BR" sz="2400" dirty="0" smtClean="0">
                <a:hlinkClick r:id="rId2"/>
              </a:rPr>
              <a:t>ercinialarraine17@gmail.com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ELAINE MOURA     </a:t>
            </a:r>
            <a:r>
              <a:rPr lang="pt-BR" sz="2400" dirty="0" smtClean="0">
                <a:hlinkClick r:id="rId3"/>
              </a:rPr>
              <a:t>elainenatal80@hotmail.com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FLAVIA PESSOA      </a:t>
            </a:r>
            <a:r>
              <a:rPr lang="pt-BR" sz="2400" dirty="0" smtClean="0">
                <a:hlinkClick r:id="rId4"/>
              </a:rPr>
              <a:t>flavinhagpessoa@hotmail.com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ANA</a:t>
            </a:r>
            <a:r>
              <a:rPr lang="pt-BR" sz="2400" baseline="0" dirty="0" smtClean="0"/>
              <a:t> PAULA COSTA </a:t>
            </a:r>
            <a:r>
              <a:rPr lang="pt-BR" sz="2400" baseline="0" dirty="0" smtClean="0">
                <a:hlinkClick r:id="rId5"/>
              </a:rPr>
              <a:t>paulacostapvh@bol.com.br</a:t>
            </a:r>
            <a:endParaRPr lang="pt-BR" sz="2400" baseline="0" dirty="0" smtClean="0"/>
          </a:p>
          <a:p>
            <a:endParaRPr lang="pt-BR" sz="2400" baseline="0" dirty="0" smtClean="0"/>
          </a:p>
          <a:p>
            <a:r>
              <a:rPr lang="pt-BR" sz="2400" baseline="0" dirty="0" smtClean="0"/>
              <a:t>ADÃO DORADO     </a:t>
            </a:r>
            <a:r>
              <a:rPr lang="pt-BR" sz="2400" baseline="0" dirty="0" smtClean="0">
                <a:hlinkClick r:id="rId6"/>
              </a:rPr>
              <a:t>adaodoradopvh-ro@hotmail.com</a:t>
            </a:r>
            <a:endParaRPr lang="pt-BR" sz="2400" baseline="0" dirty="0" smtClean="0"/>
          </a:p>
          <a:p>
            <a:endParaRPr lang="pt-BR" sz="2400" baseline="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4056614" y="5990516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 smtClean="0"/>
              <a:t>Grupo II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57224" y="642918"/>
            <a:ext cx="764386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/>
              <a:t>Valores</a:t>
            </a:r>
            <a:r>
              <a:rPr lang="pt-BR" sz="2400" b="1" dirty="0" smtClean="0"/>
              <a:t>: </a:t>
            </a:r>
            <a:r>
              <a:rPr lang="pt-BR" sz="2400" dirty="0" smtClean="0"/>
              <a:t>São princípios éticos, ou crenças que servem como um guia para os comportamentos e decisões de todos aqueles inseridos na organização. Eles servem de facilitadores para a participação das pessoas no cotidiano empresarial, e também a articulação entre a missão e a visão. Afinal, os valores permitem o exercício das responsabilidades de cada funcionário e/ou colaborador, na execução da missão, em direção à visão.</a:t>
            </a:r>
            <a:br>
              <a:rPr lang="pt-BR" sz="2400" dirty="0" smtClean="0"/>
            </a:br>
            <a:r>
              <a:rPr lang="pt-BR" sz="2400" dirty="0" smtClean="0"/>
              <a:t>Todos esses elementos acabam por ser responsáveis por parte da construção da identidade corporativa. Tendo isso como ponto de partida, nos aprofundaremos na relação da identidade como cotidiano da instituição.</a:t>
            </a:r>
            <a:endParaRPr lang="pt-BR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/>
              <a:t>Mark_UP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Markup ou Mark </a:t>
            </a:r>
            <a:r>
              <a:rPr lang="pt-BR" dirty="0" err="1" smtClean="0"/>
              <a:t>Up</a:t>
            </a:r>
            <a:r>
              <a:rPr lang="pt-BR" dirty="0" smtClean="0"/>
              <a:t> é um termo usado em Economia para indicar quanto do preço do produto está acima do seu custo de produção e distribuição. É um índice aplicado sobre o custo de um bem ou serviço para formação do preço de venda. </a:t>
            </a:r>
            <a:r>
              <a:rPr lang="pt-BR" dirty="0" err="1" smtClean="0"/>
              <a:t>Mark-up</a:t>
            </a:r>
            <a:r>
              <a:rPr lang="pt-BR" dirty="0" smtClean="0"/>
              <a:t>, pode ser entendido também como a margem bruta de comercialização. Ex.: O confeiteiro, aplica o índice 2,5 sobre o custo de produção de um kg de “torta de maçã” para formação do preço de venda.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57158" y="785794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 smtClean="0"/>
              <a:t>Produto</a:t>
            </a:r>
            <a:r>
              <a:rPr lang="pt-PT" sz="2400" dirty="0" smtClean="0"/>
              <a:t>: Somente custos de fabricação de um produto são incluídas no custo. As despesas de vendas e administrativas mais os lucros.  Exemplo:</a:t>
            </a:r>
          </a:p>
        </p:txBody>
      </p:sp>
      <p:pic>
        <p:nvPicPr>
          <p:cNvPr id="3" name="Picture 2" descr="C:\Users\UNIRON\Desktop\d78b7205e62563158758069c953083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6445950" cy="1483139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467545" y="4941168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i="1" dirty="0" smtClean="0"/>
              <a:t>OBS.: Há diferentes metodologias e fórmulas para composição do preço de venda. </a:t>
            </a:r>
            <a:endParaRPr lang="pt-BR" sz="1600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FONTE DE PESQUISA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WWW.AUTHENT.COM.BR</a:t>
            </a:r>
            <a:endParaRPr lang="pt-BR" dirty="0" smtClean="0"/>
          </a:p>
          <a:p>
            <a:r>
              <a:rPr lang="pt-BR" dirty="0" smtClean="0">
                <a:hlinkClick r:id="rId3"/>
              </a:rPr>
              <a:t>WWW.ADMINISTRADOR.COM.BR</a:t>
            </a:r>
            <a:endParaRPr lang="pt-BR" dirty="0" smtClean="0"/>
          </a:p>
          <a:p>
            <a:r>
              <a:rPr lang="pt-BR" dirty="0" smtClean="0">
                <a:hlinkClick r:id="rId4"/>
              </a:rPr>
              <a:t>WWW.MERKATUS.COM.BR</a:t>
            </a: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0284" y="836712"/>
            <a:ext cx="2334936" cy="238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tângulo 1"/>
          <p:cNvSpPr/>
          <p:nvPr/>
        </p:nvSpPr>
        <p:spPr>
          <a:xfrm>
            <a:off x="35496" y="966207"/>
            <a:ext cx="64087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b="1" dirty="0" smtClean="0"/>
              <a:t>N</a:t>
            </a:r>
            <a:r>
              <a:rPr lang="pt-BR" sz="2200" dirty="0" smtClean="0"/>
              <a:t>as empresas significa </a:t>
            </a:r>
            <a:r>
              <a:rPr lang="pt-BR" sz="2200" dirty="0"/>
              <a:t>uma visão empreendedora mais preocupada com </a:t>
            </a:r>
            <a:r>
              <a:rPr lang="pt-BR" sz="2200" dirty="0" smtClean="0"/>
              <a:t>o entorno </a:t>
            </a:r>
            <a:r>
              <a:rPr lang="pt-BR" sz="2200" dirty="0"/>
              <a:t>social em que a empresa está inserida, ou seja, </a:t>
            </a:r>
            <a:r>
              <a:rPr lang="pt-BR" sz="2200" dirty="0" smtClean="0"/>
              <a:t>sem </a:t>
            </a:r>
            <a:r>
              <a:rPr lang="pt-BR" sz="2200" dirty="0"/>
              <a:t>deixar de se preocupar com a necessidade de geração de lucro</a:t>
            </a:r>
            <a:r>
              <a:rPr lang="pt-BR" sz="2200" dirty="0" smtClean="0"/>
              <a:t>, mas </a:t>
            </a:r>
            <a:r>
              <a:rPr lang="pt-BR" sz="2200" dirty="0"/>
              <a:t>colocando-o não como um fim em si mesmo, mas sim </a:t>
            </a:r>
            <a:r>
              <a:rPr lang="pt-BR" sz="2200" dirty="0" smtClean="0"/>
              <a:t>como um </a:t>
            </a:r>
            <a:r>
              <a:rPr lang="pt-BR" sz="2200" dirty="0"/>
              <a:t>meio para se atingir um desenvolvimento sustentável e </a:t>
            </a:r>
            <a:r>
              <a:rPr lang="pt-BR" sz="2200" dirty="0" smtClean="0"/>
              <a:t>com mais qualidade de vida. </a:t>
            </a:r>
            <a:r>
              <a:rPr lang="pt-BR" sz="2200" dirty="0"/>
              <a:t>(Emerson </a:t>
            </a:r>
            <a:r>
              <a:rPr lang="pt-BR" sz="2200" dirty="0" err="1"/>
              <a:t>Kapaz</a:t>
            </a:r>
            <a:r>
              <a:rPr lang="pt-BR" sz="2200" dirty="0"/>
              <a:t>)</a:t>
            </a:r>
          </a:p>
        </p:txBody>
      </p:sp>
      <p:sp>
        <p:nvSpPr>
          <p:cNvPr id="3" name="Retângulo 2"/>
          <p:cNvSpPr/>
          <p:nvPr/>
        </p:nvSpPr>
        <p:spPr>
          <a:xfrm>
            <a:off x="395536" y="3933056"/>
            <a:ext cx="85725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dirty="0" smtClean="0"/>
              <a:t>A </a:t>
            </a:r>
            <a:r>
              <a:rPr lang="pt-BR" sz="2200" dirty="0"/>
              <a:t>forma de conduzir os negócios baseada </a:t>
            </a:r>
            <a:r>
              <a:rPr lang="pt-BR" sz="2200" dirty="0" smtClean="0"/>
              <a:t>no compromisso </a:t>
            </a:r>
            <a:r>
              <a:rPr lang="pt-BR" sz="2200" dirty="0"/>
              <a:t>contínuo com a qualidade de vida atual e </a:t>
            </a:r>
            <a:r>
              <a:rPr lang="pt-BR" sz="2200" dirty="0" smtClean="0"/>
              <a:t>das gerações </a:t>
            </a:r>
            <a:r>
              <a:rPr lang="pt-BR" sz="2200" dirty="0"/>
              <a:t>futuras, por meio de um comportamento ético, </a:t>
            </a:r>
            <a:r>
              <a:rPr lang="pt-BR" sz="2200" dirty="0" smtClean="0"/>
              <a:t>que contribua </a:t>
            </a:r>
            <a:r>
              <a:rPr lang="pt-BR" sz="2200" dirty="0"/>
              <a:t>para o desenvolvimento econômico, social e ambiental.</a:t>
            </a:r>
          </a:p>
          <a:p>
            <a:pPr algn="ctr"/>
            <a:r>
              <a:rPr lang="pt-BR" sz="2200" dirty="0"/>
              <a:t>E, se a gente conseguir incorporar os interesses das </a:t>
            </a:r>
            <a:r>
              <a:rPr lang="pt-BR" sz="2200" dirty="0" smtClean="0"/>
              <a:t>diversas partes interessadas nas estratégias de negócio e na implementação das atividades, melhor ainda</a:t>
            </a:r>
            <a:r>
              <a:rPr lang="pt-BR" sz="2200" dirty="0"/>
              <a:t>. </a:t>
            </a:r>
            <a:endParaRPr lang="pt-BR" sz="2200" dirty="0" smtClean="0"/>
          </a:p>
          <a:p>
            <a:pPr algn="ctr"/>
            <a:r>
              <a:rPr lang="pt-BR" sz="2200" dirty="0" smtClean="0"/>
              <a:t>(</a:t>
            </a:r>
            <a:r>
              <a:rPr lang="pt-BR" sz="2200" dirty="0"/>
              <a:t>Miguel </a:t>
            </a:r>
            <a:r>
              <a:rPr lang="pt-BR" sz="2200" dirty="0" err="1"/>
              <a:t>Krigsner</a:t>
            </a:r>
            <a:r>
              <a:rPr lang="pt-BR" sz="2200" dirty="0"/>
              <a:t>)</a:t>
            </a:r>
          </a:p>
        </p:txBody>
      </p:sp>
      <p:sp>
        <p:nvSpPr>
          <p:cNvPr id="4" name="Retângulo 3"/>
          <p:cNvSpPr/>
          <p:nvPr/>
        </p:nvSpPr>
        <p:spPr>
          <a:xfrm>
            <a:off x="657140" y="116632"/>
            <a:ext cx="7659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u="sng" dirty="0"/>
              <a:t>Responsabilidade </a:t>
            </a:r>
            <a:r>
              <a:rPr lang="pt-BR" sz="2400" b="1" u="sng" dirty="0" smtClean="0"/>
              <a:t>Empresarial: Social, Ambiental...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u="sng" dirty="0" smtClean="0"/>
              <a:t>4 </a:t>
            </a:r>
            <a:r>
              <a:rPr lang="pt-BR" b="1" u="sng" dirty="0" err="1" smtClean="0"/>
              <a:t>P´</a:t>
            </a:r>
            <a:r>
              <a:rPr lang="pt-BR" b="1" u="sng" dirty="0" smtClean="0"/>
              <a:t>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 fontScale="62500" lnSpcReduction="20000"/>
          </a:bodyPr>
          <a:lstStyle/>
          <a:p>
            <a:r>
              <a:rPr lang="pt-BR" b="1" dirty="0" smtClean="0"/>
              <a:t>PRODUTO</a:t>
            </a:r>
            <a:r>
              <a:rPr lang="pt-BR" dirty="0" smtClean="0"/>
              <a:t>: É CONSIDERADO ´´P`` MAIS IMPORTANTE POIS A DEFINIÇÃO DO PRODUTO, OU SERVIÇO, A SER OFERECIDO PELA EMPRESA É O PONTO DE PARTIDA PARA O SUCESSO.</a:t>
            </a:r>
          </a:p>
          <a:p>
            <a:endParaRPr lang="pt-BR" dirty="0" smtClean="0"/>
          </a:p>
          <a:p>
            <a:r>
              <a:rPr lang="pt-BR" b="1" dirty="0" smtClean="0"/>
              <a:t>PREÇO</a:t>
            </a:r>
            <a:r>
              <a:rPr lang="pt-BR" dirty="0" smtClean="0"/>
              <a:t>: É A DEFINIÇÃO DO VALOR QUE VOCÊ IRÁ COBRAR PELO SEU PRODUTO OU SERVIÇO.</a:t>
            </a:r>
          </a:p>
          <a:p>
            <a:endParaRPr lang="pt-BR" b="1" dirty="0" smtClean="0"/>
          </a:p>
          <a:p>
            <a:r>
              <a:rPr lang="pt-BR" b="1" dirty="0" smtClean="0"/>
              <a:t>PONTO/PRAÇA</a:t>
            </a:r>
            <a:r>
              <a:rPr lang="pt-BR" dirty="0" smtClean="0"/>
              <a:t>: É O SEGUNDO ``P´´ MAIS IMPORTANTE, POIS É O ESPAÇO FÍSICO ONDE VOCÊ IRA EXPOR SEU PRODUTO.</a:t>
            </a:r>
          </a:p>
          <a:p>
            <a:endParaRPr lang="pt-BR" dirty="0" smtClean="0"/>
          </a:p>
          <a:p>
            <a:r>
              <a:rPr lang="pt-BR" b="1" dirty="0" smtClean="0"/>
              <a:t>PROMOÇÃO</a:t>
            </a:r>
            <a:r>
              <a:rPr lang="pt-BR" dirty="0" smtClean="0"/>
              <a:t>: É UM SINONIMO DE DIVULGAÇÃO DO PRODUTO, SERVE TAMBÉM PARA QUE O CLIENTE USE SUA LOJA COMO PRIMEIRA ALTERNATIVA QUANDO PRECISAR COMPRAR ALGO DA CATEGORIA.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dirty="0" smtClean="0">
                <a:latin typeface="Adobe Garamond Pro" pitchFamily="18" charset="0"/>
              </a:rPr>
              <a:t>Segmentação de Mercado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2"/>
            </a:solidFill>
          </a:ln>
        </p:spPr>
        <p:txBody>
          <a:bodyPr>
            <a:normAutofit fontScale="62500" lnSpcReduction="20000"/>
          </a:bodyPr>
          <a:lstStyle/>
          <a:p>
            <a:pPr marL="36576" indent="0" algn="just">
              <a:buNone/>
            </a:pPr>
            <a:r>
              <a:rPr lang="pt-BR" dirty="0" smtClean="0"/>
              <a:t>Objetivos:</a:t>
            </a:r>
          </a:p>
          <a:p>
            <a:pPr marL="36576" indent="0" algn="just">
              <a:buNone/>
            </a:pPr>
            <a:endParaRPr lang="pt-BR" dirty="0" smtClean="0"/>
          </a:p>
          <a:p>
            <a:pPr algn="just">
              <a:buFont typeface="Wingdings" pitchFamily="2" charset="2"/>
              <a:buChar char="Ø"/>
            </a:pPr>
            <a:r>
              <a:rPr lang="pt-BR" dirty="0" smtClean="0"/>
              <a:t>Identificar </a:t>
            </a:r>
            <a:r>
              <a:rPr lang="pt-BR" dirty="0"/>
              <a:t>e separar os consumidores que constituirão o </a:t>
            </a:r>
            <a:r>
              <a:rPr lang="pt-BR" dirty="0" smtClean="0"/>
              <a:t> público-alvo.</a:t>
            </a:r>
          </a:p>
          <a:p>
            <a:pPr marL="36576" indent="0" algn="just">
              <a:buNone/>
            </a:pPr>
            <a:endParaRPr lang="pt-BR" dirty="0"/>
          </a:p>
          <a:p>
            <a:pPr algn="just">
              <a:buFont typeface="Wingdings" pitchFamily="2" charset="2"/>
              <a:buChar char="Ø"/>
            </a:pPr>
            <a:r>
              <a:rPr lang="pt-BR" dirty="0"/>
              <a:t>Definição de </a:t>
            </a:r>
            <a:r>
              <a:rPr lang="pt-BR" dirty="0" smtClean="0"/>
              <a:t>mercado.</a:t>
            </a:r>
          </a:p>
          <a:p>
            <a:pPr marL="36576" indent="0" algn="just">
              <a:buNone/>
            </a:pPr>
            <a:endParaRPr lang="pt-BR" dirty="0"/>
          </a:p>
          <a:p>
            <a:pPr algn="just">
              <a:buFont typeface="Wingdings" pitchFamily="2" charset="2"/>
              <a:buChar char="Ø"/>
            </a:pPr>
            <a:r>
              <a:rPr lang="pt-BR" dirty="0"/>
              <a:t>Desenvolver medidas atrativas do </a:t>
            </a:r>
            <a:r>
              <a:rPr lang="pt-BR" dirty="0" smtClean="0"/>
              <a:t>mercado.</a:t>
            </a:r>
          </a:p>
          <a:p>
            <a:pPr marL="36576" indent="0" algn="just">
              <a:buNone/>
            </a:pPr>
            <a:endParaRPr lang="pt-BR" dirty="0"/>
          </a:p>
          <a:p>
            <a:pPr algn="just">
              <a:buFont typeface="Wingdings" pitchFamily="2" charset="2"/>
              <a:buChar char="Ø"/>
            </a:pPr>
            <a:r>
              <a:rPr lang="pt-BR" dirty="0"/>
              <a:t>Selecionar o </a:t>
            </a:r>
            <a:r>
              <a:rPr lang="pt-BR" dirty="0" smtClean="0"/>
              <a:t>mercado-alvo.</a:t>
            </a:r>
          </a:p>
          <a:p>
            <a:pPr marL="36576" indent="0" algn="just">
              <a:buNone/>
            </a:pPr>
            <a:endParaRPr lang="pt-BR" dirty="0"/>
          </a:p>
          <a:p>
            <a:pPr algn="just">
              <a:buFont typeface="Wingdings" pitchFamily="2" charset="2"/>
              <a:buChar char="Ø"/>
            </a:pPr>
            <a:r>
              <a:rPr lang="pt-BR" dirty="0"/>
              <a:t>Posicionar o produto no mercado e depois </a:t>
            </a:r>
            <a:r>
              <a:rPr lang="pt-BR" dirty="0" smtClean="0"/>
              <a:t>implementar.</a:t>
            </a:r>
            <a:endParaRPr lang="pt-BR" dirty="0"/>
          </a:p>
          <a:p>
            <a:pPr algn="just">
              <a:buNone/>
            </a:pPr>
            <a:r>
              <a:rPr lang="pt-BR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30824" y="1556792"/>
            <a:ext cx="3657600" cy="4525963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pt-BR" sz="2800" b="1" u="sng" dirty="0" smtClean="0">
                <a:latin typeface="Adobe Arabic" pitchFamily="18" charset="-78"/>
                <a:cs typeface="Adobe Arabic" pitchFamily="18" charset="-78"/>
              </a:rPr>
              <a:t>Variáveis</a:t>
            </a:r>
          </a:p>
          <a:p>
            <a:pPr algn="just">
              <a:buNone/>
            </a:pPr>
            <a:endParaRPr lang="pt-BR" sz="2800" b="1" u="sng" dirty="0" smtClean="0">
              <a:latin typeface="Adobe Arabic" pitchFamily="18" charset="-78"/>
              <a:cs typeface="Adobe Arabic" pitchFamily="18" charset="-78"/>
            </a:endParaRPr>
          </a:p>
          <a:p>
            <a:pPr algn="just">
              <a:buNone/>
            </a:pPr>
            <a:r>
              <a:rPr lang="pt-BR" sz="2800" b="1" dirty="0" smtClean="0">
                <a:latin typeface="Adobe Arabic" pitchFamily="18" charset="-78"/>
                <a:cs typeface="Adobe Arabic" pitchFamily="18" charset="-78"/>
              </a:rPr>
              <a:t>Geográfica: Países, regiões, estados, bairros...</a:t>
            </a:r>
          </a:p>
          <a:p>
            <a:pPr algn="just">
              <a:buNone/>
            </a:pPr>
            <a:endParaRPr lang="pt-BR" sz="2800" b="1" dirty="0" smtClean="0">
              <a:latin typeface="Adobe Arabic" pitchFamily="18" charset="-78"/>
              <a:cs typeface="Adobe Arabic" pitchFamily="18" charset="-78"/>
            </a:endParaRPr>
          </a:p>
          <a:p>
            <a:pPr algn="just">
              <a:buNone/>
            </a:pPr>
            <a:r>
              <a:rPr lang="pt-BR" sz="2800" b="1" dirty="0" smtClean="0">
                <a:latin typeface="Adobe Arabic" pitchFamily="18" charset="-78"/>
                <a:cs typeface="Adobe Arabic" pitchFamily="18" charset="-78"/>
              </a:rPr>
              <a:t>Demográfica: idade, sexo, renda, ocupação...</a:t>
            </a:r>
          </a:p>
          <a:p>
            <a:pPr algn="just">
              <a:buNone/>
            </a:pPr>
            <a:endParaRPr lang="pt-BR" sz="2800" b="1" dirty="0" smtClean="0">
              <a:latin typeface="Adobe Arabic" pitchFamily="18" charset="-78"/>
              <a:cs typeface="Adobe Arabic" pitchFamily="18" charset="-78"/>
            </a:endParaRPr>
          </a:p>
          <a:p>
            <a:pPr algn="just">
              <a:buNone/>
            </a:pPr>
            <a:r>
              <a:rPr lang="pt-BR" sz="2800" b="1" dirty="0" smtClean="0">
                <a:latin typeface="Adobe Arabic" pitchFamily="18" charset="-78"/>
                <a:cs typeface="Adobe Arabic" pitchFamily="18" charset="-78"/>
              </a:rPr>
              <a:t>Psicológica: hábitos de consumo, diferentes grupos, personalidade, valores e estilo de vida...</a:t>
            </a:r>
          </a:p>
          <a:p>
            <a:pPr algn="just">
              <a:buNone/>
            </a:pPr>
            <a:endParaRPr lang="pt-BR" sz="2800" b="1" dirty="0" smtClean="0">
              <a:latin typeface="Adobe Arabic" pitchFamily="18" charset="-78"/>
              <a:cs typeface="Adobe Arabic" pitchFamily="18" charset="-78"/>
            </a:endParaRPr>
          </a:p>
          <a:p>
            <a:pPr algn="just">
              <a:buNone/>
            </a:pPr>
            <a:r>
              <a:rPr lang="pt-BR" sz="2800" b="1" dirty="0" smtClean="0">
                <a:latin typeface="Adobe Arabic" pitchFamily="18" charset="-78"/>
                <a:cs typeface="Adobe Arabic" pitchFamily="18" charset="-78"/>
              </a:rPr>
              <a:t>Econômica: renda per capita, escolaridade, posses e bens de consumo (veículos ou móveis)...</a:t>
            </a:r>
          </a:p>
          <a:p>
            <a:pPr algn="just">
              <a:buNone/>
            </a:pPr>
            <a:endParaRPr lang="pt-BR" sz="2800" b="1" dirty="0" smtClean="0">
              <a:latin typeface="Adobe Arabic" pitchFamily="18" charset="-78"/>
              <a:cs typeface="Adobe Arabic" pitchFamily="18" charset="-78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NIRON\Desktop\imagesCAUZ2L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996952"/>
            <a:ext cx="4159245" cy="3361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0824" y="116632"/>
            <a:ext cx="7467600" cy="1714202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Conhece estes Termos?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628800"/>
            <a:ext cx="8151295" cy="452596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pt-BR" b="1" dirty="0" smtClean="0"/>
          </a:p>
          <a:p>
            <a:pPr algn="ctr"/>
            <a:endParaRPr lang="pt-BR" b="1" dirty="0" smtClean="0"/>
          </a:p>
          <a:p>
            <a:pPr algn="ctr">
              <a:buNone/>
            </a:pPr>
            <a:r>
              <a:rPr lang="pt-BR" sz="7000" b="1" dirty="0" smtClean="0">
                <a:solidFill>
                  <a:srgbClr val="FFFF00"/>
                </a:solidFill>
              </a:rPr>
              <a:t> </a:t>
            </a:r>
            <a:r>
              <a:rPr lang="pt-BR" sz="8000" b="1" dirty="0" smtClean="0">
                <a:solidFill>
                  <a:srgbClr val="FFFF00"/>
                </a:solidFill>
              </a:rPr>
              <a:t>Empreendedor</a:t>
            </a:r>
            <a:r>
              <a:rPr lang="pt-BR" sz="10000" b="1" dirty="0" smtClean="0">
                <a:solidFill>
                  <a:srgbClr val="FFFF00"/>
                </a:solidFill>
              </a:rPr>
              <a:t>?</a:t>
            </a:r>
            <a:endParaRPr lang="pt-BR" sz="80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pt-BR" sz="8000" b="1" dirty="0" smtClean="0">
                <a:solidFill>
                  <a:srgbClr val="FFFF00"/>
                </a:solidFill>
              </a:rPr>
              <a:t>Capital de Giro</a:t>
            </a:r>
            <a:r>
              <a:rPr lang="pt-BR" sz="10000" b="1" dirty="0" smtClean="0">
                <a:solidFill>
                  <a:srgbClr val="FFFF00"/>
                </a:solidFill>
              </a:rPr>
              <a:t>?</a:t>
            </a:r>
            <a:endParaRPr lang="pt-BR" sz="80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pt-BR" sz="8000" b="1" dirty="0" err="1" smtClean="0">
                <a:solidFill>
                  <a:srgbClr val="FFFF00"/>
                </a:solidFill>
              </a:rPr>
              <a:t>MarkUp</a:t>
            </a:r>
            <a:r>
              <a:rPr lang="pt-BR" sz="10000" b="1" dirty="0" smtClean="0">
                <a:solidFill>
                  <a:srgbClr val="FFFF00"/>
                </a:solidFill>
              </a:rPr>
              <a:t>?</a:t>
            </a:r>
            <a:r>
              <a:rPr lang="pt-BR" sz="8000" b="1" dirty="0" smtClean="0">
                <a:solidFill>
                  <a:srgbClr val="FFFF00"/>
                </a:solidFill>
              </a:rPr>
              <a:t> </a:t>
            </a:r>
          </a:p>
          <a:p>
            <a:pPr algn="ctr">
              <a:buNone/>
            </a:pPr>
            <a:r>
              <a:rPr lang="pt-BR" sz="8000" b="1" dirty="0" smtClean="0">
                <a:solidFill>
                  <a:srgbClr val="FFFF00"/>
                </a:solidFill>
              </a:rPr>
              <a:t>MVV</a:t>
            </a:r>
            <a:r>
              <a:rPr lang="pt-BR" sz="10000" b="1" dirty="0" smtClean="0">
                <a:solidFill>
                  <a:srgbClr val="FFFF00"/>
                </a:solidFill>
              </a:rPr>
              <a:t>?</a:t>
            </a:r>
          </a:p>
          <a:p>
            <a:pPr algn="ctr">
              <a:buNone/>
            </a:pPr>
            <a:endParaRPr lang="pt-BR" sz="4800" b="1" dirty="0"/>
          </a:p>
          <a:p>
            <a:pPr algn="ctr">
              <a:buNone/>
            </a:pPr>
            <a:r>
              <a:rPr lang="pt-BR" sz="6500" b="1" dirty="0" smtClean="0">
                <a:solidFill>
                  <a:srgbClr val="FFC000"/>
                </a:solidFill>
                <a:sym typeface="Wingdings"/>
              </a:rPr>
              <a:t></a:t>
            </a:r>
            <a:r>
              <a:rPr lang="pt-BR" sz="4800" b="1" dirty="0" smtClean="0">
                <a:solidFill>
                  <a:srgbClr val="FFC000"/>
                </a:solidFill>
                <a:sym typeface="Wingdings"/>
              </a:rPr>
              <a:t>Acesse este link e conheça muitos outros: </a:t>
            </a:r>
            <a:r>
              <a:rPr lang="pt-BR" sz="5800" dirty="0">
                <a:hlinkClick r:id="rId2"/>
              </a:rPr>
              <a:t>http://</a:t>
            </a:r>
            <a:r>
              <a:rPr lang="pt-BR" sz="5800" dirty="0" smtClean="0">
                <a:hlinkClick r:id="rId2"/>
              </a:rPr>
              <a:t>www.profsergio.net/terminologiabasicaempreend.pdf</a:t>
            </a:r>
            <a:endParaRPr lang="pt-BR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Empreendedor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Empreendedor é um indivíduo que imagina, desenvolve e realiza visões. Ele está sempre buscando novas idéias e criando alternativas, trabalha em sua meta estabelecida e, com muita perseverança, consegue realizar seu grande sonho (objetivo).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Capital de Giro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Para seu funcionamento, as empresas utilizam recursos materiais de renovação lenta (imóveis, instalações, máquinas, equipamentos), denominados </a:t>
            </a:r>
            <a:r>
              <a:rPr lang="pt-BR" b="1" dirty="0" smtClean="0"/>
              <a:t>capital fixo ou permanente</a:t>
            </a:r>
            <a:r>
              <a:rPr lang="pt-BR" dirty="0" smtClean="0"/>
              <a:t>, e recursos de rápida renovação (dinheiro, créditos, estoques) que formam seu </a:t>
            </a:r>
            <a:r>
              <a:rPr lang="pt-BR" b="1" dirty="0" smtClean="0"/>
              <a:t>capital circulante ou capital de giro,</a:t>
            </a:r>
            <a:r>
              <a:rPr lang="pt-BR" dirty="0" smtClean="0"/>
              <a:t> também chamado de ativo corrente. </a:t>
            </a:r>
            <a:endParaRPr lang="pt-BR" b="1" dirty="0" smtClean="0"/>
          </a:p>
          <a:p>
            <a:pPr>
              <a:buNone/>
            </a:pPr>
            <a:r>
              <a:rPr lang="pt-BR" dirty="0" smtClean="0"/>
              <a:t>     Capital de giro, portanto, é o ativo circulante que sustenta as operações do dia-a-dia da empresa e representa a parcela do investimento que circula de uma forma a outra, durante a condução normal dos negócios. </a:t>
            </a:r>
            <a:endParaRPr lang="pt-BR" b="1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Missão,Visão e Valores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sz="6000" b="1" dirty="0" smtClean="0"/>
              <a:t>Missão</a:t>
            </a:r>
            <a:r>
              <a:rPr lang="pt-BR" dirty="0" smtClean="0"/>
              <a:t>:  </a:t>
            </a:r>
            <a:r>
              <a:rPr lang="pt-BR" sz="3200" dirty="0" smtClean="0"/>
              <a:t>É a razão de existir da empresa, sua finalidade. Nesse quesito é definida sua necessidade para o mercado e a forma como será vista. Não é apenas o que a instituição faz, mas sim seu diferencial, estando ligada diretamente aos seus objetivos.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6000" b="1" dirty="0" smtClean="0"/>
              <a:t>Visão: </a:t>
            </a:r>
            <a:r>
              <a:rPr lang="pt-BR" sz="3200" dirty="0" smtClean="0"/>
              <a:t>Representa o objetivo da organização, o que ela pretende conquistar em um determinado período de tempo. Normalmente, é traçado um plano a ser seguido com um objetivo concreto a ser alcançado, norteando o futuro da instituição</a:t>
            </a:r>
            <a:r>
              <a:rPr lang="pt-BR" dirty="0" smtClean="0"/>
              <a:t>.</a:t>
            </a:r>
            <a:br>
              <a:rPr lang="pt-BR" dirty="0" smtClean="0"/>
            </a:b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écnica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177</TotalTime>
  <Words>791</Words>
  <Application>Microsoft Office PowerPoint</Application>
  <PresentationFormat>Apresentação na tela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Técnica</vt:lpstr>
      <vt:lpstr>EMPREENDEDORISMO COMERCIAL </vt:lpstr>
      <vt:lpstr>Apresentação do PowerPoint</vt:lpstr>
      <vt:lpstr>4 P´S </vt:lpstr>
      <vt:lpstr>Segmentação de Mercado</vt:lpstr>
      <vt:lpstr>Apresentação do PowerPoint</vt:lpstr>
      <vt:lpstr>Conhece estes Termos?</vt:lpstr>
      <vt:lpstr>Empreendedor</vt:lpstr>
      <vt:lpstr>Capital de Giro</vt:lpstr>
      <vt:lpstr>Missão,Visão e Valores </vt:lpstr>
      <vt:lpstr>Apresentação do PowerPoint</vt:lpstr>
      <vt:lpstr>Mark_UP</vt:lpstr>
      <vt:lpstr>Apresentação do PowerPoint</vt:lpstr>
      <vt:lpstr>FONTE DE PESQUISA</vt:lpstr>
    </vt:vector>
  </TitlesOfParts>
  <Company>União das Escolas Superiores de Rondônia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União das Escolas Superiores de Rondônia</dc:creator>
  <cp:lastModifiedBy>logosmaster</cp:lastModifiedBy>
  <cp:revision>30</cp:revision>
  <dcterms:created xsi:type="dcterms:W3CDTF">2013-09-12T22:34:28Z</dcterms:created>
  <dcterms:modified xsi:type="dcterms:W3CDTF">2013-09-13T19:31:17Z</dcterms:modified>
</cp:coreProperties>
</file>